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Montserrat" panose="020B0604020202020204" charset="0"/>
      <p:regular r:id="rId17"/>
    </p:embeddedFont>
    <p:embeddedFont>
      <p:font typeface="Barlow Bold" panose="020B0604020202020204" charset="0"/>
      <p:regular r:id="rId18"/>
    </p:embeddedFont>
    <p:embeddedFont>
      <p:font typeface="Montserrat Bold" panose="020B0604020202020204" charset="0"/>
      <p:regular r:id="rId19"/>
    </p:embeddedFont>
    <p:embeddedFont>
      <p:font typeface="Barlow"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20.06.2025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hyperlink" Target="mailto:amazon-support@mail.ru"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go0gle.com" TargetMode="Externa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openxmlformats.org/officeDocument/2006/relationships/hyperlink" Target="https://phishing.org" TargetMode="External"/><Relationship Id="rId3" Type="http://schemas.openxmlformats.org/officeDocument/2006/relationships/image" Target="../media/image1.png"/><Relationship Id="rId7"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hyperlink" Target="https://www.fbi.gov/scams-and-safety/common-scams-and-crimes/internet-scams" TargetMode="External"/><Relationship Id="rId5" Type="http://schemas.openxmlformats.org/officeDocument/2006/relationships/image" Target="../media/image26.png"/><Relationship Id="rId10" Type="http://schemas.openxmlformats.org/officeDocument/2006/relationships/hyperlink" Target="https://www.cisa.gov/uscert" TargetMode="External"/><Relationship Id="rId4" Type="http://schemas.openxmlformats.org/officeDocument/2006/relationships/image" Target="../media/image25.png"/><Relationship Id="rId9" Type="http://schemas.openxmlformats.org/officeDocument/2006/relationships/hyperlink" Target="https://staysafeonline.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a:grpSpLocks noChangeAspect="1"/>
          </p:cNvGrpSpPr>
          <p:nvPr/>
        </p:nvGrpSpPr>
        <p:grpSpPr>
          <a:xfrm>
            <a:off x="0" y="0"/>
            <a:ext cx="6858000" cy="10287000"/>
            <a:chOff x="0" y="0"/>
            <a:chExt cx="9144000" cy="13716000"/>
          </a:xfrm>
        </p:grpSpPr>
        <p:sp>
          <p:nvSpPr>
            <p:cNvPr id="5" name="Freeform 5"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6" name="TextBox 6"/>
          <p:cNvSpPr txBox="1"/>
          <p:nvPr/>
        </p:nvSpPr>
        <p:spPr>
          <a:xfrm>
            <a:off x="7311115" y="990600"/>
            <a:ext cx="9948185" cy="1546225"/>
          </a:xfrm>
          <a:prstGeom prst="rect">
            <a:avLst/>
          </a:prstGeom>
        </p:spPr>
        <p:txBody>
          <a:bodyPr lIns="0" tIns="0" rIns="0" bIns="0" rtlCol="0" anchor="t">
            <a:spAutoFit/>
          </a:bodyPr>
          <a:lstStyle/>
          <a:p>
            <a:pPr algn="l">
              <a:lnSpc>
                <a:spcPts val="6125"/>
              </a:lnSpc>
            </a:pPr>
            <a:r>
              <a:rPr lang="en-US" sz="4875" b="1">
                <a:solidFill>
                  <a:srgbClr val="7068F4"/>
                </a:solidFill>
                <a:latin typeface="Barlow Bold"/>
                <a:ea typeface="Barlow Bold"/>
                <a:cs typeface="Barlow Bold"/>
                <a:sym typeface="Barlow Bold"/>
              </a:rPr>
              <a:t>Phishing Awareness: Protect Yourself from Online Scams</a:t>
            </a:r>
          </a:p>
        </p:txBody>
      </p:sp>
      <p:sp>
        <p:nvSpPr>
          <p:cNvPr id="7" name="TextBox 7"/>
          <p:cNvSpPr txBox="1"/>
          <p:nvPr/>
        </p:nvSpPr>
        <p:spPr>
          <a:xfrm>
            <a:off x="7311115" y="2866727"/>
            <a:ext cx="9948185" cy="1465262"/>
          </a:xfrm>
          <a:prstGeom prst="rect">
            <a:avLst/>
          </a:prstGeom>
        </p:spPr>
        <p:txBody>
          <a:bodyPr lIns="0" tIns="0" rIns="0" bIns="0" rtlCol="0" anchor="t">
            <a:spAutoFit/>
          </a:bodyPr>
          <a:lstStyle/>
          <a:p>
            <a:pPr algn="l">
              <a:lnSpc>
                <a:spcPts val="2937"/>
              </a:lnSpc>
            </a:pPr>
            <a:r>
              <a:rPr lang="en-US" sz="1812">
                <a:solidFill>
                  <a:srgbClr val="272525"/>
                </a:solidFill>
                <a:latin typeface="Montserrat"/>
                <a:ea typeface="Montserrat"/>
                <a:cs typeface="Montserrat"/>
                <a:sym typeface="Montserrat"/>
              </a:rPr>
              <a:t>Welcome to this session on phishing awareness. In today's connected world, it's vital to understand and spot online scams. This presentation will teach you how to recognize, avoid, and report phishing attacks and other tricks, keeping your digital information safe.</a:t>
            </a:r>
          </a:p>
        </p:txBody>
      </p:sp>
      <p:sp>
        <p:nvSpPr>
          <p:cNvPr id="8" name="TextBox 8"/>
          <p:cNvSpPr txBox="1"/>
          <p:nvPr/>
        </p:nvSpPr>
        <p:spPr>
          <a:xfrm>
            <a:off x="7311115" y="4649540"/>
            <a:ext cx="9948185" cy="1093788"/>
          </a:xfrm>
          <a:prstGeom prst="rect">
            <a:avLst/>
          </a:prstGeom>
        </p:spPr>
        <p:txBody>
          <a:bodyPr lIns="0" tIns="0" rIns="0" bIns="0" rtlCol="0" anchor="t">
            <a:spAutoFit/>
          </a:bodyPr>
          <a:lstStyle/>
          <a:p>
            <a:pPr algn="l">
              <a:lnSpc>
                <a:spcPts val="2937"/>
              </a:lnSpc>
            </a:pPr>
            <a:r>
              <a:rPr lang="en-US" sz="1812">
                <a:solidFill>
                  <a:srgbClr val="272525"/>
                </a:solidFill>
                <a:latin typeface="Montserrat"/>
                <a:ea typeface="Montserrat"/>
                <a:cs typeface="Montserrat"/>
                <a:sym typeface="Montserrat"/>
              </a:rPr>
              <a:t>We will cover different types of attacks, from fake emails to clever social manipulation. You'll learn simple ways to protect yourself and our organization from bad actors. Your attention and caution are important for creating a safer online space for everyone.</a:t>
            </a:r>
          </a:p>
        </p:txBody>
      </p:sp>
      <p:sp>
        <p:nvSpPr>
          <p:cNvPr id="9" name="TextBox 9"/>
          <p:cNvSpPr txBox="1"/>
          <p:nvPr/>
        </p:nvSpPr>
        <p:spPr>
          <a:xfrm>
            <a:off x="7311115" y="6124327"/>
            <a:ext cx="9948185" cy="2026996"/>
          </a:xfrm>
          <a:prstGeom prst="rect">
            <a:avLst/>
          </a:prstGeom>
        </p:spPr>
        <p:txBody>
          <a:bodyPr lIns="0" tIns="0" rIns="0" bIns="0" rtlCol="0" anchor="t">
            <a:spAutoFit/>
          </a:bodyPr>
          <a:lstStyle/>
          <a:p>
            <a:pPr algn="l">
              <a:lnSpc>
                <a:spcPts val="5369"/>
              </a:lnSpc>
            </a:pPr>
            <a:r>
              <a:rPr lang="en-US" sz="4275">
                <a:solidFill>
                  <a:srgbClr val="7068F4"/>
                </a:solidFill>
                <a:latin typeface="Barlow"/>
                <a:ea typeface="Barlow"/>
                <a:cs typeface="Barlow"/>
                <a:sym typeface="Barlow"/>
              </a:rPr>
              <a:t>By: Devam Shah</a:t>
            </a:r>
          </a:p>
          <a:p>
            <a:pPr algn="l">
              <a:lnSpc>
                <a:spcPts val="5371"/>
              </a:lnSpc>
            </a:pPr>
            <a:r>
              <a:rPr lang="en-US" sz="4275">
                <a:solidFill>
                  <a:srgbClr val="7068F4"/>
                </a:solidFill>
                <a:latin typeface="Barlow"/>
                <a:ea typeface="Barlow"/>
                <a:cs typeface="Barlow"/>
                <a:sym typeface="Barlow"/>
              </a:rPr>
              <a:t>To: CodSoft</a:t>
            </a:r>
          </a:p>
          <a:p>
            <a:pPr algn="l">
              <a:lnSpc>
                <a:spcPts val="5369"/>
              </a:lnSpc>
            </a:pPr>
            <a:r>
              <a:rPr lang="en-US" sz="4275">
                <a:solidFill>
                  <a:srgbClr val="7068F4"/>
                </a:solidFill>
                <a:latin typeface="Barlow"/>
                <a:ea typeface="Barlow"/>
                <a:cs typeface="Barlow"/>
                <a:sym typeface="Barlow"/>
              </a:rPr>
              <a:t>Cyber Security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805886" y="2239864"/>
            <a:ext cx="8050210" cy="774700"/>
          </a:xfrm>
          <a:prstGeom prst="rect">
            <a:avLst/>
          </a:prstGeom>
        </p:spPr>
        <p:txBody>
          <a:bodyPr lIns="0" tIns="0" rIns="0" bIns="0" rtlCol="0" anchor="t">
            <a:spAutoFit/>
          </a:bodyPr>
          <a:lstStyle/>
          <a:p>
            <a:pPr algn="l">
              <a:lnSpc>
                <a:spcPts val="6125"/>
              </a:lnSpc>
            </a:pPr>
            <a:r>
              <a:rPr lang="en-US" sz="4875" b="1">
                <a:solidFill>
                  <a:srgbClr val="7068F4"/>
                </a:solidFill>
                <a:latin typeface="Barlow Bold"/>
                <a:ea typeface="Barlow Bold"/>
                <a:cs typeface="Barlow Bold"/>
                <a:sym typeface="Barlow Bold"/>
              </a:rPr>
              <a:t>Thank You!</a:t>
            </a:r>
          </a:p>
        </p:txBody>
      </p:sp>
      <p:sp>
        <p:nvSpPr>
          <p:cNvPr id="9" name="TextBox 9"/>
          <p:cNvSpPr txBox="1"/>
          <p:nvPr/>
        </p:nvSpPr>
        <p:spPr>
          <a:xfrm>
            <a:off x="7805886" y="3336577"/>
            <a:ext cx="9534228" cy="1971526"/>
          </a:xfrm>
          <a:prstGeom prst="rect">
            <a:avLst/>
          </a:prstGeom>
        </p:spPr>
        <p:txBody>
          <a:bodyPr lIns="0" tIns="0" rIns="0" bIns="0" rtlCol="0" anchor="t">
            <a:spAutoFit/>
          </a:bodyPr>
          <a:lstStyle/>
          <a:p>
            <a:pPr algn="l">
              <a:lnSpc>
                <a:spcPts val="2937"/>
              </a:lnSpc>
            </a:pPr>
            <a:r>
              <a:rPr lang="en-US" sz="1812">
                <a:solidFill>
                  <a:srgbClr val="272525"/>
                </a:solidFill>
                <a:latin typeface="Montserrat"/>
                <a:ea typeface="Montserrat"/>
                <a:cs typeface="Montserrat"/>
                <a:sym typeface="Montserrat"/>
              </a:rPr>
              <a:t>Thank you for your valuable time and attention during this cybersecurity internship presentation on phishing awareness. Your commitment to understanding and applying these safety measures is crucial in strengthening our collective defense against cyber threats. Remember, a secure digital environment is a shared responsibility, and every individual plays a vital role.</a:t>
            </a:r>
          </a:p>
        </p:txBody>
      </p:sp>
      <p:sp>
        <p:nvSpPr>
          <p:cNvPr id="10" name="TextBox 10"/>
          <p:cNvSpPr txBox="1"/>
          <p:nvPr/>
        </p:nvSpPr>
        <p:spPr>
          <a:xfrm>
            <a:off x="7805886" y="5498455"/>
            <a:ext cx="9534228" cy="1592461"/>
          </a:xfrm>
          <a:prstGeom prst="rect">
            <a:avLst/>
          </a:prstGeom>
        </p:spPr>
        <p:txBody>
          <a:bodyPr lIns="0" tIns="0" rIns="0" bIns="0" rtlCol="0" anchor="t">
            <a:spAutoFit/>
          </a:bodyPr>
          <a:lstStyle/>
          <a:p>
            <a:pPr algn="l">
              <a:lnSpc>
                <a:spcPts val="2937"/>
              </a:lnSpc>
            </a:pPr>
            <a:r>
              <a:rPr lang="en-US" sz="1812">
                <a:solidFill>
                  <a:srgbClr val="272525"/>
                </a:solidFill>
                <a:latin typeface="Montserrat"/>
                <a:ea typeface="Montserrat"/>
                <a:cs typeface="Montserrat"/>
                <a:sym typeface="Montserrat"/>
              </a:rPr>
              <a:t>We encourage you to continue exploring the resources provided and to remain vigilant in your online interactions. If you have any further questions or encounter anything suspicious, please do not hesitate to reach out to our IT security team. Stay safe, stay secure!</a:t>
            </a:r>
          </a:p>
        </p:txBody>
      </p:sp>
      <p:sp>
        <p:nvSpPr>
          <p:cNvPr id="11" name="TextBox 11"/>
          <p:cNvSpPr txBox="1"/>
          <p:nvPr/>
        </p:nvSpPr>
        <p:spPr>
          <a:xfrm>
            <a:off x="7805886" y="7348091"/>
            <a:ext cx="2019612" cy="715963"/>
          </a:xfrm>
          <a:prstGeom prst="rect">
            <a:avLst/>
          </a:prstGeom>
        </p:spPr>
        <p:txBody>
          <a:bodyPr lIns="0" tIns="0" rIns="0" bIns="0" rtlCol="0" anchor="t">
            <a:spAutoFit/>
          </a:bodyPr>
          <a:lstStyle/>
          <a:p>
            <a:pPr algn="l">
              <a:lnSpc>
                <a:spcPts val="1937"/>
              </a:lnSpc>
              <a:spcBef>
                <a:spcPct val="0"/>
              </a:spcBef>
            </a:pPr>
            <a:r>
              <a:rPr lang="en-US" sz="1562">
                <a:solidFill>
                  <a:srgbClr val="000000"/>
                </a:solidFill>
                <a:latin typeface="Barlow"/>
                <a:ea typeface="Barlow"/>
                <a:cs typeface="Barlow"/>
                <a:sym typeface="Barlow"/>
              </a:rPr>
              <a:t>By: Devam Shah</a:t>
            </a:r>
          </a:p>
          <a:p>
            <a:pPr algn="l">
              <a:lnSpc>
                <a:spcPts val="1937"/>
              </a:lnSpc>
              <a:spcBef>
                <a:spcPct val="0"/>
              </a:spcBef>
            </a:pPr>
            <a:r>
              <a:rPr lang="en-US" sz="1562">
                <a:solidFill>
                  <a:srgbClr val="000000"/>
                </a:solidFill>
                <a:latin typeface="Barlow"/>
                <a:ea typeface="Barlow"/>
                <a:cs typeface="Barlow"/>
                <a:sym typeface="Barlow"/>
              </a:rPr>
              <a:t>To: CodSoft</a:t>
            </a:r>
          </a:p>
          <a:p>
            <a:pPr algn="l">
              <a:lnSpc>
                <a:spcPts val="1937"/>
              </a:lnSpc>
              <a:spcBef>
                <a:spcPct val="0"/>
              </a:spcBef>
            </a:pPr>
            <a:r>
              <a:rPr lang="en-US" sz="1562">
                <a:solidFill>
                  <a:srgbClr val="000000"/>
                </a:solidFill>
                <a:latin typeface="Barlow"/>
                <a:ea typeface="Barlow"/>
                <a:cs typeface="Barlow"/>
                <a:sym typeface="Barlow"/>
              </a:rPr>
              <a:t>Cyber Security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1139130"/>
            <a:ext cx="4975472" cy="603648"/>
          </a:xfrm>
          <a:prstGeom prst="rect">
            <a:avLst/>
          </a:prstGeom>
        </p:spPr>
        <p:txBody>
          <a:bodyPr lIns="0" tIns="0" rIns="0" bIns="0" rtlCol="0" anchor="t">
            <a:spAutoFit/>
          </a:bodyPr>
          <a:lstStyle/>
          <a:p>
            <a:pPr algn="l">
              <a:lnSpc>
                <a:spcPts val="4562"/>
              </a:lnSpc>
            </a:pPr>
            <a:r>
              <a:rPr lang="en-US" sz="3625" b="1">
                <a:solidFill>
                  <a:srgbClr val="7068F4"/>
                </a:solidFill>
                <a:latin typeface="Barlow Bold"/>
                <a:ea typeface="Barlow Bold"/>
                <a:cs typeface="Barlow Bold"/>
                <a:sym typeface="Barlow Bold"/>
              </a:rPr>
              <a:t>Introduction to Phishing</a:t>
            </a:r>
          </a:p>
        </p:txBody>
      </p:sp>
      <p:sp>
        <p:nvSpPr>
          <p:cNvPr id="7" name="TextBox 7"/>
          <p:cNvSpPr txBox="1"/>
          <p:nvPr/>
        </p:nvSpPr>
        <p:spPr>
          <a:xfrm>
            <a:off x="947886" y="2121545"/>
            <a:ext cx="7979420" cy="900410"/>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Phishing is a deceptive cyberattack where criminals impersonate trusted entities to trick individuals into revealing sensitive information (e.g., login credentials, financial details), leading to identity theft or fraud.</a:t>
            </a:r>
          </a:p>
        </p:txBody>
      </p:sp>
      <p:sp>
        <p:nvSpPr>
          <p:cNvPr id="8" name="TextBox 8"/>
          <p:cNvSpPr txBox="1"/>
          <p:nvPr/>
        </p:nvSpPr>
        <p:spPr>
          <a:xfrm>
            <a:off x="947886" y="3134171"/>
            <a:ext cx="7979420" cy="616149"/>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Phishing attacks are constantly evolving, becoming more sophisticated and harder to detect, ranging from malicious emails to fraudulent websites.</a:t>
            </a:r>
          </a:p>
        </p:txBody>
      </p:sp>
      <p:sp>
        <p:nvSpPr>
          <p:cNvPr id="9" name="TextBox 9"/>
          <p:cNvSpPr txBox="1"/>
          <p:nvPr/>
        </p:nvSpPr>
        <p:spPr>
          <a:xfrm>
            <a:off x="947886" y="3862536"/>
            <a:ext cx="7979420" cy="616149"/>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Recognizing key signs—suspicious email addresses, questionable URLs, and unsolicited requests for sensitive data—can significantly reduce vulnerability to these threats.</a:t>
            </a:r>
          </a:p>
        </p:txBody>
      </p:sp>
      <p:grpSp>
        <p:nvGrpSpPr>
          <p:cNvPr id="10" name="Group 10"/>
          <p:cNvGrpSpPr>
            <a:grpSpLocks noChangeAspect="1"/>
          </p:cNvGrpSpPr>
          <p:nvPr/>
        </p:nvGrpSpPr>
        <p:grpSpPr>
          <a:xfrm>
            <a:off x="11061204" y="2209205"/>
            <a:ext cx="4597450" cy="3423791"/>
            <a:chOff x="0" y="0"/>
            <a:chExt cx="6129933" cy="4565055"/>
          </a:xfrm>
        </p:grpSpPr>
        <p:sp>
          <p:nvSpPr>
            <p:cNvPr id="11" name="Freeform 11" descr="preencoded.png"/>
            <p:cNvSpPr/>
            <p:nvPr/>
          </p:nvSpPr>
          <p:spPr>
            <a:xfrm>
              <a:off x="0" y="0"/>
              <a:ext cx="6129909" cy="4565015"/>
            </a:xfrm>
            <a:custGeom>
              <a:avLst/>
              <a:gdLst/>
              <a:ahLst/>
              <a:cxnLst/>
              <a:rect l="l" t="t" r="r" b="b"/>
              <a:pathLst>
                <a:path w="6129909" h="4565015">
                  <a:moveTo>
                    <a:pt x="0" y="0"/>
                  </a:moveTo>
                  <a:lnTo>
                    <a:pt x="6129909" y="0"/>
                  </a:lnTo>
                  <a:lnTo>
                    <a:pt x="6129909" y="4565015"/>
                  </a:lnTo>
                  <a:lnTo>
                    <a:pt x="0" y="4565015"/>
                  </a:lnTo>
                  <a:lnTo>
                    <a:pt x="0" y="0"/>
                  </a:lnTo>
                  <a:close/>
                </a:path>
              </a:pathLst>
            </a:custGeom>
            <a:blipFill>
              <a:blip r:embed="rId4"/>
              <a:stretch>
                <a:fillRect l="-97" r="-97"/>
              </a:stretch>
            </a:blipFill>
          </p:spPr>
        </p:sp>
      </p:grpSp>
      <p:sp>
        <p:nvSpPr>
          <p:cNvPr id="12" name="TextBox 12"/>
          <p:cNvSpPr txBox="1"/>
          <p:nvPr/>
        </p:nvSpPr>
        <p:spPr>
          <a:xfrm>
            <a:off x="947886" y="6080372"/>
            <a:ext cx="3216771" cy="369838"/>
          </a:xfrm>
          <a:prstGeom prst="rect">
            <a:avLst/>
          </a:prstGeom>
        </p:spPr>
        <p:txBody>
          <a:bodyPr lIns="0" tIns="0" rIns="0" bIns="0" rtlCol="0" anchor="t">
            <a:spAutoFit/>
          </a:bodyPr>
          <a:lstStyle/>
          <a:p>
            <a:pPr algn="l">
              <a:lnSpc>
                <a:spcPts val="2750"/>
              </a:lnSpc>
            </a:pPr>
            <a:r>
              <a:rPr lang="en-US" sz="2187" b="1">
                <a:solidFill>
                  <a:srgbClr val="7068F4"/>
                </a:solidFill>
                <a:latin typeface="Barlow Bold"/>
                <a:ea typeface="Barlow Bold"/>
                <a:cs typeface="Barlow Bold"/>
                <a:sym typeface="Barlow Bold"/>
              </a:rPr>
              <a:t>Types of Phishing Attacks</a:t>
            </a:r>
          </a:p>
        </p:txBody>
      </p:sp>
      <p:grpSp>
        <p:nvGrpSpPr>
          <p:cNvPr id="13" name="Group 13"/>
          <p:cNvGrpSpPr/>
          <p:nvPr/>
        </p:nvGrpSpPr>
        <p:grpSpPr>
          <a:xfrm>
            <a:off x="947886" y="6716762"/>
            <a:ext cx="399752" cy="399753"/>
            <a:chOff x="0" y="0"/>
            <a:chExt cx="533003" cy="533003"/>
          </a:xfrm>
        </p:grpSpPr>
        <p:sp>
          <p:nvSpPr>
            <p:cNvPr id="14" name="Freeform 14"/>
            <p:cNvSpPr/>
            <p:nvPr/>
          </p:nvSpPr>
          <p:spPr>
            <a:xfrm>
              <a:off x="0" y="0"/>
              <a:ext cx="532892" cy="533019"/>
            </a:xfrm>
            <a:custGeom>
              <a:avLst/>
              <a:gdLst/>
              <a:ahLst/>
              <a:cxnLst/>
              <a:rect l="l" t="t" r="r" b="b"/>
              <a:pathLst>
                <a:path w="532892" h="533019">
                  <a:moveTo>
                    <a:pt x="0" y="213233"/>
                  </a:moveTo>
                  <a:cubicBezTo>
                    <a:pt x="0" y="95504"/>
                    <a:pt x="95504" y="0"/>
                    <a:pt x="213233" y="0"/>
                  </a:cubicBezTo>
                  <a:lnTo>
                    <a:pt x="319659" y="0"/>
                  </a:lnTo>
                  <a:cubicBezTo>
                    <a:pt x="437388" y="0"/>
                    <a:pt x="532892" y="95504"/>
                    <a:pt x="532892" y="213233"/>
                  </a:cubicBezTo>
                  <a:lnTo>
                    <a:pt x="532892" y="319659"/>
                  </a:lnTo>
                  <a:cubicBezTo>
                    <a:pt x="532892" y="437388"/>
                    <a:pt x="437388" y="532892"/>
                    <a:pt x="319659" y="532892"/>
                  </a:cubicBezTo>
                  <a:lnTo>
                    <a:pt x="213233" y="532892"/>
                  </a:lnTo>
                  <a:cubicBezTo>
                    <a:pt x="95504" y="533019"/>
                    <a:pt x="0" y="437515"/>
                    <a:pt x="0" y="319786"/>
                  </a:cubicBezTo>
                  <a:close/>
                </a:path>
              </a:pathLst>
            </a:custGeom>
            <a:solidFill>
              <a:srgbClr val="EEEFF5"/>
            </a:solidFill>
          </p:spPr>
        </p:sp>
      </p:grpSp>
      <p:grpSp>
        <p:nvGrpSpPr>
          <p:cNvPr id="15" name="Group 15"/>
          <p:cNvGrpSpPr>
            <a:grpSpLocks noChangeAspect="1"/>
          </p:cNvGrpSpPr>
          <p:nvPr/>
        </p:nvGrpSpPr>
        <p:grpSpPr>
          <a:xfrm>
            <a:off x="1007492" y="6776294"/>
            <a:ext cx="280541" cy="280541"/>
            <a:chOff x="0" y="0"/>
            <a:chExt cx="374055" cy="374055"/>
          </a:xfrm>
        </p:grpSpPr>
        <p:sp>
          <p:nvSpPr>
            <p:cNvPr id="16" name="Freeform 16" descr="preencoded.png"/>
            <p:cNvSpPr/>
            <p:nvPr/>
          </p:nvSpPr>
          <p:spPr>
            <a:xfrm>
              <a:off x="0" y="0"/>
              <a:ext cx="374015" cy="374015"/>
            </a:xfrm>
            <a:custGeom>
              <a:avLst/>
              <a:gdLst/>
              <a:ahLst/>
              <a:cxnLst/>
              <a:rect l="l" t="t" r="r" b="b"/>
              <a:pathLst>
                <a:path w="374015" h="374015">
                  <a:moveTo>
                    <a:pt x="0" y="0"/>
                  </a:moveTo>
                  <a:lnTo>
                    <a:pt x="374015" y="0"/>
                  </a:lnTo>
                  <a:lnTo>
                    <a:pt x="374015" y="374015"/>
                  </a:lnTo>
                  <a:lnTo>
                    <a:pt x="0" y="374015"/>
                  </a:lnTo>
                  <a:lnTo>
                    <a:pt x="0" y="0"/>
                  </a:lnTo>
                  <a:close/>
                </a:path>
              </a:pathLst>
            </a:custGeom>
            <a:blipFill>
              <a:blip r:embed="rId5"/>
              <a:stretch>
                <a:fillRect r="-10" b="-10"/>
              </a:stretch>
            </a:blipFill>
          </p:spPr>
        </p:sp>
      </p:grpSp>
      <p:sp>
        <p:nvSpPr>
          <p:cNvPr id="17" name="TextBox 17"/>
          <p:cNvSpPr txBox="1"/>
          <p:nvPr/>
        </p:nvSpPr>
        <p:spPr>
          <a:xfrm>
            <a:off x="1525340" y="6768256"/>
            <a:ext cx="2338536" cy="301675"/>
          </a:xfrm>
          <a:prstGeom prst="rect">
            <a:avLst/>
          </a:prstGeom>
        </p:spPr>
        <p:txBody>
          <a:bodyPr lIns="0" tIns="0" rIns="0" bIns="0" rtlCol="0" anchor="t">
            <a:spAutoFit/>
          </a:bodyPr>
          <a:lstStyle/>
          <a:p>
            <a:pPr algn="l">
              <a:lnSpc>
                <a:spcPts val="2249"/>
              </a:lnSpc>
            </a:pPr>
            <a:r>
              <a:rPr lang="en-US" sz="1812" b="1">
                <a:solidFill>
                  <a:srgbClr val="272525"/>
                </a:solidFill>
                <a:latin typeface="Barlow Bold"/>
                <a:ea typeface="Barlow Bold"/>
                <a:cs typeface="Barlow Bold"/>
                <a:sym typeface="Barlow Bold"/>
              </a:rPr>
              <a:t>Email Phishing</a:t>
            </a:r>
          </a:p>
        </p:txBody>
      </p:sp>
      <p:sp>
        <p:nvSpPr>
          <p:cNvPr id="18" name="TextBox 18"/>
          <p:cNvSpPr txBox="1"/>
          <p:nvPr/>
        </p:nvSpPr>
        <p:spPr>
          <a:xfrm>
            <a:off x="1525340" y="7128867"/>
            <a:ext cx="4738539" cy="900410"/>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Attackers use deceptive emails, often mimicking legitimate organizations, to trick recipients into revealing sensitive data or clicking malicious links.</a:t>
            </a:r>
          </a:p>
        </p:txBody>
      </p:sp>
      <p:grpSp>
        <p:nvGrpSpPr>
          <p:cNvPr id="19" name="Group 19"/>
          <p:cNvGrpSpPr/>
          <p:nvPr/>
        </p:nvGrpSpPr>
        <p:grpSpPr>
          <a:xfrm>
            <a:off x="6485930" y="6716762"/>
            <a:ext cx="399753" cy="399753"/>
            <a:chOff x="0" y="0"/>
            <a:chExt cx="533003" cy="533003"/>
          </a:xfrm>
        </p:grpSpPr>
        <p:sp>
          <p:nvSpPr>
            <p:cNvPr id="20" name="Freeform 20"/>
            <p:cNvSpPr/>
            <p:nvPr/>
          </p:nvSpPr>
          <p:spPr>
            <a:xfrm>
              <a:off x="0" y="0"/>
              <a:ext cx="532892" cy="533019"/>
            </a:xfrm>
            <a:custGeom>
              <a:avLst/>
              <a:gdLst/>
              <a:ahLst/>
              <a:cxnLst/>
              <a:rect l="l" t="t" r="r" b="b"/>
              <a:pathLst>
                <a:path w="532892" h="533019">
                  <a:moveTo>
                    <a:pt x="0" y="213233"/>
                  </a:moveTo>
                  <a:cubicBezTo>
                    <a:pt x="0" y="95504"/>
                    <a:pt x="95504" y="0"/>
                    <a:pt x="213233" y="0"/>
                  </a:cubicBezTo>
                  <a:lnTo>
                    <a:pt x="319659" y="0"/>
                  </a:lnTo>
                  <a:cubicBezTo>
                    <a:pt x="437388" y="0"/>
                    <a:pt x="532892" y="95504"/>
                    <a:pt x="532892" y="213233"/>
                  </a:cubicBezTo>
                  <a:lnTo>
                    <a:pt x="532892" y="319659"/>
                  </a:lnTo>
                  <a:cubicBezTo>
                    <a:pt x="532892" y="437388"/>
                    <a:pt x="437388" y="532892"/>
                    <a:pt x="319659" y="532892"/>
                  </a:cubicBezTo>
                  <a:lnTo>
                    <a:pt x="213233" y="532892"/>
                  </a:lnTo>
                  <a:cubicBezTo>
                    <a:pt x="95504" y="533019"/>
                    <a:pt x="0" y="437515"/>
                    <a:pt x="0" y="319786"/>
                  </a:cubicBezTo>
                  <a:close/>
                </a:path>
              </a:pathLst>
            </a:custGeom>
            <a:solidFill>
              <a:srgbClr val="EEEFF5"/>
            </a:solidFill>
          </p:spPr>
        </p:sp>
      </p:grpSp>
      <p:grpSp>
        <p:nvGrpSpPr>
          <p:cNvPr id="21" name="Group 21"/>
          <p:cNvGrpSpPr>
            <a:grpSpLocks noChangeAspect="1"/>
          </p:cNvGrpSpPr>
          <p:nvPr/>
        </p:nvGrpSpPr>
        <p:grpSpPr>
          <a:xfrm>
            <a:off x="6545535" y="6776294"/>
            <a:ext cx="280541" cy="280541"/>
            <a:chOff x="0" y="0"/>
            <a:chExt cx="374055" cy="374055"/>
          </a:xfrm>
        </p:grpSpPr>
        <p:sp>
          <p:nvSpPr>
            <p:cNvPr id="22" name="Freeform 22" descr="preencoded.png"/>
            <p:cNvSpPr/>
            <p:nvPr/>
          </p:nvSpPr>
          <p:spPr>
            <a:xfrm>
              <a:off x="0" y="0"/>
              <a:ext cx="374015" cy="374015"/>
            </a:xfrm>
            <a:custGeom>
              <a:avLst/>
              <a:gdLst/>
              <a:ahLst/>
              <a:cxnLst/>
              <a:rect l="l" t="t" r="r" b="b"/>
              <a:pathLst>
                <a:path w="374015" h="374015">
                  <a:moveTo>
                    <a:pt x="0" y="0"/>
                  </a:moveTo>
                  <a:lnTo>
                    <a:pt x="374015" y="0"/>
                  </a:lnTo>
                  <a:lnTo>
                    <a:pt x="374015" y="374015"/>
                  </a:lnTo>
                  <a:lnTo>
                    <a:pt x="0" y="374015"/>
                  </a:lnTo>
                  <a:lnTo>
                    <a:pt x="0" y="0"/>
                  </a:lnTo>
                  <a:close/>
                </a:path>
              </a:pathLst>
            </a:custGeom>
            <a:blipFill>
              <a:blip r:embed="rId6"/>
              <a:stretch>
                <a:fillRect r="-10" b="-10"/>
              </a:stretch>
            </a:blipFill>
          </p:spPr>
        </p:sp>
      </p:grpSp>
      <p:sp>
        <p:nvSpPr>
          <p:cNvPr id="23" name="TextBox 23"/>
          <p:cNvSpPr txBox="1"/>
          <p:nvPr/>
        </p:nvSpPr>
        <p:spPr>
          <a:xfrm>
            <a:off x="7063382" y="6768256"/>
            <a:ext cx="2547938" cy="301675"/>
          </a:xfrm>
          <a:prstGeom prst="rect">
            <a:avLst/>
          </a:prstGeom>
        </p:spPr>
        <p:txBody>
          <a:bodyPr lIns="0" tIns="0" rIns="0" bIns="0" rtlCol="0" anchor="t">
            <a:spAutoFit/>
          </a:bodyPr>
          <a:lstStyle/>
          <a:p>
            <a:pPr algn="l">
              <a:lnSpc>
                <a:spcPts val="2249"/>
              </a:lnSpc>
            </a:pPr>
            <a:r>
              <a:rPr lang="en-US" sz="1812" b="1">
                <a:solidFill>
                  <a:srgbClr val="272525"/>
                </a:solidFill>
                <a:latin typeface="Barlow Bold"/>
                <a:ea typeface="Barlow Bold"/>
                <a:cs typeface="Barlow Bold"/>
                <a:sym typeface="Barlow Bold"/>
              </a:rPr>
              <a:t>Smishing (SMS Phishing)</a:t>
            </a:r>
          </a:p>
        </p:txBody>
      </p:sp>
      <p:sp>
        <p:nvSpPr>
          <p:cNvPr id="24" name="TextBox 24"/>
          <p:cNvSpPr txBox="1"/>
          <p:nvPr/>
        </p:nvSpPr>
        <p:spPr>
          <a:xfrm>
            <a:off x="7063382" y="7128867"/>
            <a:ext cx="4738539" cy="900410"/>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Phishing attempts via text messages (SMS) with malicious links, designed to compromise devices or personal information.</a:t>
            </a:r>
          </a:p>
        </p:txBody>
      </p:sp>
      <p:grpSp>
        <p:nvGrpSpPr>
          <p:cNvPr id="25" name="Group 25"/>
          <p:cNvGrpSpPr/>
          <p:nvPr/>
        </p:nvGrpSpPr>
        <p:grpSpPr>
          <a:xfrm>
            <a:off x="12023972" y="6716762"/>
            <a:ext cx="399752" cy="399753"/>
            <a:chOff x="0" y="0"/>
            <a:chExt cx="533003" cy="533003"/>
          </a:xfrm>
        </p:grpSpPr>
        <p:sp>
          <p:nvSpPr>
            <p:cNvPr id="26" name="Freeform 26"/>
            <p:cNvSpPr/>
            <p:nvPr/>
          </p:nvSpPr>
          <p:spPr>
            <a:xfrm>
              <a:off x="0" y="0"/>
              <a:ext cx="532892" cy="533019"/>
            </a:xfrm>
            <a:custGeom>
              <a:avLst/>
              <a:gdLst/>
              <a:ahLst/>
              <a:cxnLst/>
              <a:rect l="l" t="t" r="r" b="b"/>
              <a:pathLst>
                <a:path w="532892" h="533019">
                  <a:moveTo>
                    <a:pt x="0" y="213233"/>
                  </a:moveTo>
                  <a:cubicBezTo>
                    <a:pt x="0" y="95504"/>
                    <a:pt x="95504" y="0"/>
                    <a:pt x="213233" y="0"/>
                  </a:cubicBezTo>
                  <a:lnTo>
                    <a:pt x="319659" y="0"/>
                  </a:lnTo>
                  <a:cubicBezTo>
                    <a:pt x="437388" y="0"/>
                    <a:pt x="532892" y="95504"/>
                    <a:pt x="532892" y="213233"/>
                  </a:cubicBezTo>
                  <a:lnTo>
                    <a:pt x="532892" y="319659"/>
                  </a:lnTo>
                  <a:cubicBezTo>
                    <a:pt x="532892" y="437388"/>
                    <a:pt x="437388" y="532892"/>
                    <a:pt x="319659" y="532892"/>
                  </a:cubicBezTo>
                  <a:lnTo>
                    <a:pt x="213233" y="532892"/>
                  </a:lnTo>
                  <a:cubicBezTo>
                    <a:pt x="95504" y="533019"/>
                    <a:pt x="0" y="437515"/>
                    <a:pt x="0" y="319786"/>
                  </a:cubicBezTo>
                  <a:close/>
                </a:path>
              </a:pathLst>
            </a:custGeom>
            <a:solidFill>
              <a:srgbClr val="EEEFF5"/>
            </a:solidFill>
          </p:spPr>
        </p:sp>
      </p:grpSp>
      <p:grpSp>
        <p:nvGrpSpPr>
          <p:cNvPr id="27" name="Group 27"/>
          <p:cNvGrpSpPr>
            <a:grpSpLocks noChangeAspect="1"/>
          </p:cNvGrpSpPr>
          <p:nvPr/>
        </p:nvGrpSpPr>
        <p:grpSpPr>
          <a:xfrm>
            <a:off x="12083579" y="6776294"/>
            <a:ext cx="280541" cy="280541"/>
            <a:chOff x="0" y="0"/>
            <a:chExt cx="374055" cy="374055"/>
          </a:xfrm>
        </p:grpSpPr>
        <p:sp>
          <p:nvSpPr>
            <p:cNvPr id="28" name="Freeform 28" descr="preencoded.png"/>
            <p:cNvSpPr/>
            <p:nvPr/>
          </p:nvSpPr>
          <p:spPr>
            <a:xfrm>
              <a:off x="0" y="0"/>
              <a:ext cx="374015" cy="374015"/>
            </a:xfrm>
            <a:custGeom>
              <a:avLst/>
              <a:gdLst/>
              <a:ahLst/>
              <a:cxnLst/>
              <a:rect l="l" t="t" r="r" b="b"/>
              <a:pathLst>
                <a:path w="374015" h="374015">
                  <a:moveTo>
                    <a:pt x="0" y="0"/>
                  </a:moveTo>
                  <a:lnTo>
                    <a:pt x="374015" y="0"/>
                  </a:lnTo>
                  <a:lnTo>
                    <a:pt x="374015" y="374015"/>
                  </a:lnTo>
                  <a:lnTo>
                    <a:pt x="0" y="374015"/>
                  </a:lnTo>
                  <a:lnTo>
                    <a:pt x="0" y="0"/>
                  </a:lnTo>
                  <a:close/>
                </a:path>
              </a:pathLst>
            </a:custGeom>
            <a:blipFill>
              <a:blip r:embed="rId7"/>
              <a:stretch>
                <a:fillRect r="-10" b="-10"/>
              </a:stretch>
            </a:blipFill>
          </p:spPr>
        </p:sp>
      </p:grpSp>
      <p:sp>
        <p:nvSpPr>
          <p:cNvPr id="29" name="TextBox 29"/>
          <p:cNvSpPr txBox="1"/>
          <p:nvPr/>
        </p:nvSpPr>
        <p:spPr>
          <a:xfrm>
            <a:off x="12601426" y="6768256"/>
            <a:ext cx="2486174" cy="301675"/>
          </a:xfrm>
          <a:prstGeom prst="rect">
            <a:avLst/>
          </a:prstGeom>
        </p:spPr>
        <p:txBody>
          <a:bodyPr lIns="0" tIns="0" rIns="0" bIns="0" rtlCol="0" anchor="t">
            <a:spAutoFit/>
          </a:bodyPr>
          <a:lstStyle/>
          <a:p>
            <a:pPr algn="l">
              <a:lnSpc>
                <a:spcPts val="2249"/>
              </a:lnSpc>
            </a:pPr>
            <a:r>
              <a:rPr lang="en-US" sz="1812" b="1">
                <a:solidFill>
                  <a:srgbClr val="272525"/>
                </a:solidFill>
                <a:latin typeface="Barlow Bold"/>
                <a:ea typeface="Barlow Bold"/>
                <a:cs typeface="Barlow Bold"/>
                <a:sym typeface="Barlow Bold"/>
              </a:rPr>
              <a:t>Vishing (Voice Phishing)</a:t>
            </a:r>
          </a:p>
        </p:txBody>
      </p:sp>
      <p:sp>
        <p:nvSpPr>
          <p:cNvPr id="30" name="TextBox 30"/>
          <p:cNvSpPr txBox="1"/>
          <p:nvPr/>
        </p:nvSpPr>
        <p:spPr>
          <a:xfrm>
            <a:off x="12601426" y="7128867"/>
            <a:ext cx="4738539" cy="900410"/>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Attacks via voice calls where impersonators (e.g., banks, government) trick recipients into revealing sensitive information.</a:t>
            </a:r>
          </a:p>
        </p:txBody>
      </p:sp>
      <p:grpSp>
        <p:nvGrpSpPr>
          <p:cNvPr id="31" name="Group 31"/>
          <p:cNvGrpSpPr/>
          <p:nvPr/>
        </p:nvGrpSpPr>
        <p:grpSpPr>
          <a:xfrm>
            <a:off x="947886" y="8384679"/>
            <a:ext cx="399752" cy="399753"/>
            <a:chOff x="0" y="0"/>
            <a:chExt cx="533003" cy="533003"/>
          </a:xfrm>
        </p:grpSpPr>
        <p:sp>
          <p:nvSpPr>
            <p:cNvPr id="32" name="Freeform 32"/>
            <p:cNvSpPr/>
            <p:nvPr/>
          </p:nvSpPr>
          <p:spPr>
            <a:xfrm>
              <a:off x="0" y="0"/>
              <a:ext cx="532892" cy="533019"/>
            </a:xfrm>
            <a:custGeom>
              <a:avLst/>
              <a:gdLst/>
              <a:ahLst/>
              <a:cxnLst/>
              <a:rect l="l" t="t" r="r" b="b"/>
              <a:pathLst>
                <a:path w="532892" h="533019">
                  <a:moveTo>
                    <a:pt x="0" y="213233"/>
                  </a:moveTo>
                  <a:cubicBezTo>
                    <a:pt x="0" y="95504"/>
                    <a:pt x="95504" y="0"/>
                    <a:pt x="213233" y="0"/>
                  </a:cubicBezTo>
                  <a:lnTo>
                    <a:pt x="319659" y="0"/>
                  </a:lnTo>
                  <a:cubicBezTo>
                    <a:pt x="437388" y="0"/>
                    <a:pt x="532892" y="95504"/>
                    <a:pt x="532892" y="213233"/>
                  </a:cubicBezTo>
                  <a:lnTo>
                    <a:pt x="532892" y="319659"/>
                  </a:lnTo>
                  <a:cubicBezTo>
                    <a:pt x="532892" y="437388"/>
                    <a:pt x="437388" y="532892"/>
                    <a:pt x="319659" y="532892"/>
                  </a:cubicBezTo>
                  <a:lnTo>
                    <a:pt x="213233" y="532892"/>
                  </a:lnTo>
                  <a:cubicBezTo>
                    <a:pt x="95504" y="533019"/>
                    <a:pt x="0" y="437515"/>
                    <a:pt x="0" y="319786"/>
                  </a:cubicBezTo>
                  <a:close/>
                </a:path>
              </a:pathLst>
            </a:custGeom>
            <a:solidFill>
              <a:srgbClr val="EEEFF5"/>
            </a:solidFill>
          </p:spPr>
        </p:sp>
      </p:grpSp>
      <p:grpSp>
        <p:nvGrpSpPr>
          <p:cNvPr id="33" name="Group 33"/>
          <p:cNvGrpSpPr>
            <a:grpSpLocks noChangeAspect="1"/>
          </p:cNvGrpSpPr>
          <p:nvPr/>
        </p:nvGrpSpPr>
        <p:grpSpPr>
          <a:xfrm>
            <a:off x="1007492" y="8409235"/>
            <a:ext cx="280541" cy="350639"/>
            <a:chOff x="0" y="0"/>
            <a:chExt cx="374055" cy="467518"/>
          </a:xfrm>
        </p:grpSpPr>
        <p:sp>
          <p:nvSpPr>
            <p:cNvPr id="34" name="Freeform 34" descr="preencoded.png"/>
            <p:cNvSpPr/>
            <p:nvPr/>
          </p:nvSpPr>
          <p:spPr>
            <a:xfrm>
              <a:off x="0" y="0"/>
              <a:ext cx="374015" cy="467487"/>
            </a:xfrm>
            <a:custGeom>
              <a:avLst/>
              <a:gdLst/>
              <a:ahLst/>
              <a:cxnLst/>
              <a:rect l="l" t="t" r="r" b="b"/>
              <a:pathLst>
                <a:path w="374015" h="467487">
                  <a:moveTo>
                    <a:pt x="0" y="0"/>
                  </a:moveTo>
                  <a:lnTo>
                    <a:pt x="374015" y="0"/>
                  </a:lnTo>
                  <a:lnTo>
                    <a:pt x="374015" y="467487"/>
                  </a:lnTo>
                  <a:lnTo>
                    <a:pt x="0" y="467487"/>
                  </a:lnTo>
                  <a:lnTo>
                    <a:pt x="0" y="0"/>
                  </a:lnTo>
                  <a:close/>
                </a:path>
              </a:pathLst>
            </a:custGeom>
            <a:blipFill>
              <a:blip r:embed="rId8"/>
              <a:stretch>
                <a:fillRect t="-1040" r="-10" b="-1046"/>
              </a:stretch>
            </a:blipFill>
          </p:spPr>
        </p:sp>
      </p:grpSp>
      <p:sp>
        <p:nvSpPr>
          <p:cNvPr id="35" name="TextBox 35"/>
          <p:cNvSpPr txBox="1"/>
          <p:nvPr/>
        </p:nvSpPr>
        <p:spPr>
          <a:xfrm>
            <a:off x="1525340" y="8436174"/>
            <a:ext cx="2338536" cy="301675"/>
          </a:xfrm>
          <a:prstGeom prst="rect">
            <a:avLst/>
          </a:prstGeom>
        </p:spPr>
        <p:txBody>
          <a:bodyPr lIns="0" tIns="0" rIns="0" bIns="0" rtlCol="0" anchor="t">
            <a:spAutoFit/>
          </a:bodyPr>
          <a:lstStyle/>
          <a:p>
            <a:pPr algn="l">
              <a:lnSpc>
                <a:spcPts val="2249"/>
              </a:lnSpc>
            </a:pPr>
            <a:r>
              <a:rPr lang="en-US" sz="1812" b="1">
                <a:solidFill>
                  <a:srgbClr val="272525"/>
                </a:solidFill>
                <a:latin typeface="Barlow Bold"/>
                <a:ea typeface="Barlow Bold"/>
                <a:cs typeface="Barlow Bold"/>
                <a:sym typeface="Barlow Bold"/>
              </a:rPr>
              <a:t>Clone Phishing</a:t>
            </a:r>
          </a:p>
        </p:txBody>
      </p:sp>
      <p:sp>
        <p:nvSpPr>
          <p:cNvPr id="36" name="TextBox 36"/>
          <p:cNvSpPr txBox="1"/>
          <p:nvPr/>
        </p:nvSpPr>
        <p:spPr>
          <a:xfrm>
            <a:off x="1525340" y="8796784"/>
            <a:ext cx="15814625" cy="331886"/>
          </a:xfrm>
          <a:prstGeom prst="rect">
            <a:avLst/>
          </a:prstGeom>
        </p:spPr>
        <p:txBody>
          <a:bodyPr lIns="0" tIns="0" rIns="0" bIns="0" rtlCol="0" anchor="t">
            <a:spAutoFit/>
          </a:bodyPr>
          <a:lstStyle/>
          <a:p>
            <a:pPr algn="l">
              <a:lnSpc>
                <a:spcPts val="2187"/>
              </a:lnSpc>
            </a:pPr>
            <a:r>
              <a:rPr lang="en-US" sz="1375">
                <a:solidFill>
                  <a:srgbClr val="272525"/>
                </a:solidFill>
                <a:latin typeface="Montserrat"/>
                <a:ea typeface="Montserrat"/>
                <a:cs typeface="Montserrat"/>
                <a:sym typeface="Montserrat"/>
              </a:rPr>
              <a:t>Cybercriminals replicate legitimate, previously sent emails with malicious links or attachments to bypass security.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776288"/>
            <a:ext cx="5094535" cy="525810"/>
          </a:xfrm>
          <a:prstGeom prst="rect">
            <a:avLst/>
          </a:prstGeom>
        </p:spPr>
        <p:txBody>
          <a:bodyPr lIns="0" tIns="0" rIns="0" bIns="0" rtlCol="0" anchor="t">
            <a:spAutoFit/>
          </a:bodyPr>
          <a:lstStyle/>
          <a:p>
            <a:pPr algn="l">
              <a:lnSpc>
                <a:spcPts val="3937"/>
              </a:lnSpc>
            </a:pPr>
            <a:r>
              <a:rPr lang="en-US" sz="3187" b="1">
                <a:solidFill>
                  <a:srgbClr val="7068F4"/>
                </a:solidFill>
                <a:latin typeface="Barlow Bold"/>
                <a:ea typeface="Barlow Bold"/>
                <a:cs typeface="Barlow Bold"/>
                <a:sym typeface="Barlow Bold"/>
              </a:rPr>
              <a:t>Recognizing Phishing Emails</a:t>
            </a:r>
          </a:p>
        </p:txBody>
      </p:sp>
      <p:sp>
        <p:nvSpPr>
          <p:cNvPr id="7" name="TextBox 7"/>
          <p:cNvSpPr txBox="1"/>
          <p:nvPr/>
        </p:nvSpPr>
        <p:spPr>
          <a:xfrm>
            <a:off x="947886" y="1614487"/>
            <a:ext cx="8008292" cy="1042988"/>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Phishing emails often contain subtle clues that, once you know what to look for, become glaring red flags. Being vigilant and critically examining every suspicious email can save you from becoming a victim of these scams. Always take a moment to pause and scrutinize the message before taking any action.</a:t>
            </a:r>
          </a:p>
        </p:txBody>
      </p:sp>
      <p:sp>
        <p:nvSpPr>
          <p:cNvPr id="8" name="TextBox 8"/>
          <p:cNvSpPr txBox="1"/>
          <p:nvPr/>
        </p:nvSpPr>
        <p:spPr>
          <a:xfrm>
            <a:off x="947886" y="2738884"/>
            <a:ext cx="8008292" cy="79652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Even legitimate companies can have typos, but a combination of several of these indicators should raise immediate suspicion. When in doubt, it's always best to err on the side of caution and verify through official channels.</a:t>
            </a:r>
          </a:p>
        </p:txBody>
      </p:sp>
      <p:grpSp>
        <p:nvGrpSpPr>
          <p:cNvPr id="9" name="Group 9"/>
          <p:cNvGrpSpPr>
            <a:grpSpLocks noChangeAspect="1"/>
          </p:cNvGrpSpPr>
          <p:nvPr/>
        </p:nvGrpSpPr>
        <p:grpSpPr>
          <a:xfrm>
            <a:off x="10873382" y="1706315"/>
            <a:ext cx="4944070" cy="3382715"/>
            <a:chOff x="0" y="0"/>
            <a:chExt cx="6592093" cy="4510287"/>
          </a:xfrm>
        </p:grpSpPr>
        <p:sp>
          <p:nvSpPr>
            <p:cNvPr id="10" name="Freeform 10" descr="preencoded.png"/>
            <p:cNvSpPr/>
            <p:nvPr/>
          </p:nvSpPr>
          <p:spPr>
            <a:xfrm>
              <a:off x="0" y="0"/>
              <a:ext cx="6592062" cy="4510278"/>
            </a:xfrm>
            <a:custGeom>
              <a:avLst/>
              <a:gdLst/>
              <a:ahLst/>
              <a:cxnLst/>
              <a:rect l="l" t="t" r="r" b="b"/>
              <a:pathLst>
                <a:path w="6592062" h="4510278">
                  <a:moveTo>
                    <a:pt x="0" y="0"/>
                  </a:moveTo>
                  <a:lnTo>
                    <a:pt x="6592062" y="0"/>
                  </a:lnTo>
                  <a:lnTo>
                    <a:pt x="6592062" y="4510278"/>
                  </a:lnTo>
                  <a:lnTo>
                    <a:pt x="0" y="4510278"/>
                  </a:lnTo>
                  <a:lnTo>
                    <a:pt x="0" y="0"/>
                  </a:lnTo>
                  <a:close/>
                </a:path>
              </a:pathLst>
            </a:custGeom>
            <a:blipFill>
              <a:blip r:embed="rId4"/>
              <a:stretch>
                <a:fillRect l="-13" r="-14"/>
              </a:stretch>
            </a:blipFill>
          </p:spPr>
        </p:sp>
      </p:grpSp>
      <p:sp>
        <p:nvSpPr>
          <p:cNvPr id="11" name="TextBox 11"/>
          <p:cNvSpPr txBox="1"/>
          <p:nvPr/>
        </p:nvSpPr>
        <p:spPr>
          <a:xfrm>
            <a:off x="947886" y="5474196"/>
            <a:ext cx="3599706" cy="322958"/>
          </a:xfrm>
          <a:prstGeom prst="rect">
            <a:avLst/>
          </a:prstGeom>
        </p:spPr>
        <p:txBody>
          <a:bodyPr lIns="0" tIns="0" rIns="0" bIns="0" rtlCol="0" anchor="t">
            <a:spAutoFit/>
          </a:bodyPr>
          <a:lstStyle/>
          <a:p>
            <a:pPr algn="l">
              <a:lnSpc>
                <a:spcPts val="2375"/>
              </a:lnSpc>
            </a:pPr>
            <a:r>
              <a:rPr lang="en-US" sz="1874" b="1">
                <a:solidFill>
                  <a:srgbClr val="7068F4"/>
                </a:solidFill>
                <a:latin typeface="Barlow Bold"/>
                <a:ea typeface="Barlow Bold"/>
                <a:cs typeface="Barlow Bold"/>
                <a:sym typeface="Barlow Bold"/>
              </a:rPr>
              <a:t>Key Indicators of a Phishing Email</a:t>
            </a:r>
          </a:p>
        </p:txBody>
      </p:sp>
      <p:grpSp>
        <p:nvGrpSpPr>
          <p:cNvPr id="12" name="Group 12"/>
          <p:cNvGrpSpPr>
            <a:grpSpLocks noChangeAspect="1"/>
          </p:cNvGrpSpPr>
          <p:nvPr/>
        </p:nvGrpSpPr>
        <p:grpSpPr>
          <a:xfrm>
            <a:off x="947886" y="6028135"/>
            <a:ext cx="385019" cy="385019"/>
            <a:chOff x="0" y="0"/>
            <a:chExt cx="513358" cy="513358"/>
          </a:xfrm>
        </p:grpSpPr>
        <p:sp>
          <p:nvSpPr>
            <p:cNvPr id="13" name="Freeform 13" descr="preencoded.png"/>
            <p:cNvSpPr/>
            <p:nvPr/>
          </p:nvSpPr>
          <p:spPr>
            <a:xfrm>
              <a:off x="0" y="0"/>
              <a:ext cx="513334" cy="513334"/>
            </a:xfrm>
            <a:custGeom>
              <a:avLst/>
              <a:gdLst/>
              <a:ahLst/>
              <a:cxnLst/>
              <a:rect l="l" t="t" r="r" b="b"/>
              <a:pathLst>
                <a:path w="513334" h="513334">
                  <a:moveTo>
                    <a:pt x="0" y="0"/>
                  </a:moveTo>
                  <a:lnTo>
                    <a:pt x="513334" y="0"/>
                  </a:lnTo>
                  <a:lnTo>
                    <a:pt x="513334" y="513334"/>
                  </a:lnTo>
                  <a:lnTo>
                    <a:pt x="0" y="513334"/>
                  </a:lnTo>
                  <a:lnTo>
                    <a:pt x="0" y="0"/>
                  </a:lnTo>
                  <a:close/>
                </a:path>
              </a:pathLst>
            </a:custGeom>
            <a:blipFill>
              <a:blip r:embed="rId5"/>
              <a:stretch>
                <a:fillRect r="-4" b="-4"/>
              </a:stretch>
            </a:blipFill>
          </p:spPr>
        </p:sp>
      </p:grpSp>
      <p:sp>
        <p:nvSpPr>
          <p:cNvPr id="14" name="TextBox 14"/>
          <p:cNvSpPr txBox="1"/>
          <p:nvPr/>
        </p:nvSpPr>
        <p:spPr>
          <a:xfrm>
            <a:off x="947886" y="6596063"/>
            <a:ext cx="2448966"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Urgent or Threatening Tone</a:t>
            </a:r>
          </a:p>
        </p:txBody>
      </p:sp>
      <p:sp>
        <p:nvSpPr>
          <p:cNvPr id="15" name="TextBox 15"/>
          <p:cNvSpPr txBox="1"/>
          <p:nvPr/>
        </p:nvSpPr>
        <p:spPr>
          <a:xfrm>
            <a:off x="947886" y="6894016"/>
            <a:ext cx="5335786" cy="79652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Messages demanding immediate action or threatening account closure often signal a scam. For example, "Your account will be locked if you don't respond now!"</a:t>
            </a:r>
          </a:p>
        </p:txBody>
      </p:sp>
      <p:grpSp>
        <p:nvGrpSpPr>
          <p:cNvPr id="16" name="Group 16"/>
          <p:cNvGrpSpPr>
            <a:grpSpLocks noChangeAspect="1"/>
          </p:cNvGrpSpPr>
          <p:nvPr/>
        </p:nvGrpSpPr>
        <p:grpSpPr>
          <a:xfrm>
            <a:off x="6476108" y="6028135"/>
            <a:ext cx="385019" cy="385019"/>
            <a:chOff x="0" y="0"/>
            <a:chExt cx="513358" cy="513358"/>
          </a:xfrm>
        </p:grpSpPr>
        <p:sp>
          <p:nvSpPr>
            <p:cNvPr id="17" name="Freeform 17" descr="preencoded.png"/>
            <p:cNvSpPr/>
            <p:nvPr/>
          </p:nvSpPr>
          <p:spPr>
            <a:xfrm>
              <a:off x="0" y="0"/>
              <a:ext cx="513334" cy="513334"/>
            </a:xfrm>
            <a:custGeom>
              <a:avLst/>
              <a:gdLst/>
              <a:ahLst/>
              <a:cxnLst/>
              <a:rect l="l" t="t" r="r" b="b"/>
              <a:pathLst>
                <a:path w="513334" h="513334">
                  <a:moveTo>
                    <a:pt x="0" y="0"/>
                  </a:moveTo>
                  <a:lnTo>
                    <a:pt x="513334" y="0"/>
                  </a:lnTo>
                  <a:lnTo>
                    <a:pt x="513334" y="513334"/>
                  </a:lnTo>
                  <a:lnTo>
                    <a:pt x="0" y="513334"/>
                  </a:lnTo>
                  <a:lnTo>
                    <a:pt x="0" y="0"/>
                  </a:lnTo>
                  <a:close/>
                </a:path>
              </a:pathLst>
            </a:custGeom>
            <a:blipFill>
              <a:blip r:embed="rId6"/>
              <a:stretch>
                <a:fillRect r="-4" b="-4"/>
              </a:stretch>
            </a:blipFill>
          </p:spPr>
        </p:sp>
      </p:grpSp>
      <p:sp>
        <p:nvSpPr>
          <p:cNvPr id="18" name="TextBox 18"/>
          <p:cNvSpPr txBox="1"/>
          <p:nvPr/>
        </p:nvSpPr>
        <p:spPr>
          <a:xfrm>
            <a:off x="6476108" y="6596063"/>
            <a:ext cx="2457599"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Suspicious Sender Address</a:t>
            </a:r>
          </a:p>
        </p:txBody>
      </p:sp>
      <p:sp>
        <p:nvSpPr>
          <p:cNvPr id="19" name="TextBox 19"/>
          <p:cNvSpPr txBox="1"/>
          <p:nvPr/>
        </p:nvSpPr>
        <p:spPr>
          <a:xfrm>
            <a:off x="6476108" y="6894016"/>
            <a:ext cx="5335786" cy="79652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Check the sender's email address. It might look similar but have slight variations, like </a:t>
            </a:r>
            <a:r>
              <a:rPr lang="en-US" sz="1187" u="sng">
                <a:solidFill>
                  <a:srgbClr val="7068F4"/>
                </a:solidFill>
                <a:latin typeface="Montserrat"/>
                <a:ea typeface="Montserrat"/>
                <a:cs typeface="Montserrat"/>
                <a:sym typeface="Montserrat"/>
                <a:hlinkClick r:id="rId7" tooltip="mailto:amazon-support@mail.ru"/>
              </a:rPr>
              <a:t>amazon-support@mail.ru</a:t>
            </a:r>
            <a:r>
              <a:rPr lang="en-US" sz="1187">
                <a:solidFill>
                  <a:srgbClr val="272525"/>
                </a:solidFill>
                <a:latin typeface="Montserrat"/>
                <a:ea typeface="Montserrat"/>
                <a:cs typeface="Montserrat"/>
                <a:sym typeface="Montserrat"/>
              </a:rPr>
              <a:t> instead of the official domain.</a:t>
            </a:r>
          </a:p>
        </p:txBody>
      </p:sp>
      <p:grpSp>
        <p:nvGrpSpPr>
          <p:cNvPr id="20" name="Group 20"/>
          <p:cNvGrpSpPr>
            <a:grpSpLocks noChangeAspect="1"/>
          </p:cNvGrpSpPr>
          <p:nvPr/>
        </p:nvGrpSpPr>
        <p:grpSpPr>
          <a:xfrm>
            <a:off x="12004327" y="6028135"/>
            <a:ext cx="385019" cy="385019"/>
            <a:chOff x="0" y="0"/>
            <a:chExt cx="513358" cy="513358"/>
          </a:xfrm>
        </p:grpSpPr>
        <p:sp>
          <p:nvSpPr>
            <p:cNvPr id="21" name="Freeform 21" descr="preencoded.png"/>
            <p:cNvSpPr/>
            <p:nvPr/>
          </p:nvSpPr>
          <p:spPr>
            <a:xfrm>
              <a:off x="0" y="0"/>
              <a:ext cx="513334" cy="513334"/>
            </a:xfrm>
            <a:custGeom>
              <a:avLst/>
              <a:gdLst/>
              <a:ahLst/>
              <a:cxnLst/>
              <a:rect l="l" t="t" r="r" b="b"/>
              <a:pathLst>
                <a:path w="513334" h="513334">
                  <a:moveTo>
                    <a:pt x="0" y="0"/>
                  </a:moveTo>
                  <a:lnTo>
                    <a:pt x="513334" y="0"/>
                  </a:lnTo>
                  <a:lnTo>
                    <a:pt x="513334" y="513334"/>
                  </a:lnTo>
                  <a:lnTo>
                    <a:pt x="0" y="513334"/>
                  </a:lnTo>
                  <a:lnTo>
                    <a:pt x="0" y="0"/>
                  </a:lnTo>
                  <a:close/>
                </a:path>
              </a:pathLst>
            </a:custGeom>
            <a:blipFill>
              <a:blip r:embed="rId8"/>
              <a:stretch>
                <a:fillRect r="-4" b="-4"/>
              </a:stretch>
            </a:blipFill>
          </p:spPr>
        </p:sp>
      </p:grpSp>
      <p:sp>
        <p:nvSpPr>
          <p:cNvPr id="22" name="TextBox 22"/>
          <p:cNvSpPr txBox="1"/>
          <p:nvPr/>
        </p:nvSpPr>
        <p:spPr>
          <a:xfrm>
            <a:off x="12004327" y="6596063"/>
            <a:ext cx="2026741"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Generic Greetings</a:t>
            </a:r>
          </a:p>
        </p:txBody>
      </p:sp>
      <p:sp>
        <p:nvSpPr>
          <p:cNvPr id="23" name="TextBox 23"/>
          <p:cNvSpPr txBox="1"/>
          <p:nvPr/>
        </p:nvSpPr>
        <p:spPr>
          <a:xfrm>
            <a:off x="12004327" y="6894016"/>
            <a:ext cx="5335786" cy="55006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Legitimate communications usually address you by name. Phishing emails often use "Dear User" or "Dear Customer."</a:t>
            </a:r>
          </a:p>
        </p:txBody>
      </p:sp>
      <p:grpSp>
        <p:nvGrpSpPr>
          <p:cNvPr id="24" name="Group 24"/>
          <p:cNvGrpSpPr>
            <a:grpSpLocks noChangeAspect="1"/>
          </p:cNvGrpSpPr>
          <p:nvPr/>
        </p:nvGrpSpPr>
        <p:grpSpPr>
          <a:xfrm>
            <a:off x="947886" y="8075562"/>
            <a:ext cx="385019" cy="385019"/>
            <a:chOff x="0" y="0"/>
            <a:chExt cx="513358" cy="513358"/>
          </a:xfrm>
        </p:grpSpPr>
        <p:sp>
          <p:nvSpPr>
            <p:cNvPr id="25" name="Freeform 25" descr="preencoded.png"/>
            <p:cNvSpPr/>
            <p:nvPr/>
          </p:nvSpPr>
          <p:spPr>
            <a:xfrm>
              <a:off x="0" y="0"/>
              <a:ext cx="513334" cy="513334"/>
            </a:xfrm>
            <a:custGeom>
              <a:avLst/>
              <a:gdLst/>
              <a:ahLst/>
              <a:cxnLst/>
              <a:rect l="l" t="t" r="r" b="b"/>
              <a:pathLst>
                <a:path w="513334" h="513334">
                  <a:moveTo>
                    <a:pt x="0" y="0"/>
                  </a:moveTo>
                  <a:lnTo>
                    <a:pt x="513334" y="0"/>
                  </a:lnTo>
                  <a:lnTo>
                    <a:pt x="513334" y="513334"/>
                  </a:lnTo>
                  <a:lnTo>
                    <a:pt x="0" y="513334"/>
                  </a:lnTo>
                  <a:lnTo>
                    <a:pt x="0" y="0"/>
                  </a:lnTo>
                  <a:close/>
                </a:path>
              </a:pathLst>
            </a:custGeom>
            <a:blipFill>
              <a:blip r:embed="rId9"/>
              <a:stretch>
                <a:fillRect r="-4" b="-4"/>
              </a:stretch>
            </a:blipFill>
          </p:spPr>
        </p:sp>
      </p:grpSp>
      <p:sp>
        <p:nvSpPr>
          <p:cNvPr id="26" name="TextBox 26"/>
          <p:cNvSpPr txBox="1"/>
          <p:nvPr/>
        </p:nvSpPr>
        <p:spPr>
          <a:xfrm>
            <a:off x="947886" y="8643491"/>
            <a:ext cx="2693640"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Unusual Links or Attachments</a:t>
            </a:r>
          </a:p>
        </p:txBody>
      </p:sp>
      <p:sp>
        <p:nvSpPr>
          <p:cNvPr id="27" name="TextBox 27"/>
          <p:cNvSpPr txBox="1"/>
          <p:nvPr/>
        </p:nvSpPr>
        <p:spPr>
          <a:xfrm>
            <a:off x="947886" y="8941445"/>
            <a:ext cx="5335786" cy="55006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Hover over links to see the actual URL before clicking. Be wary of unexpected attachments, especially those with unusual file types.</a:t>
            </a:r>
          </a:p>
        </p:txBody>
      </p:sp>
      <p:grpSp>
        <p:nvGrpSpPr>
          <p:cNvPr id="28" name="Group 28"/>
          <p:cNvGrpSpPr>
            <a:grpSpLocks noChangeAspect="1"/>
          </p:cNvGrpSpPr>
          <p:nvPr/>
        </p:nvGrpSpPr>
        <p:grpSpPr>
          <a:xfrm>
            <a:off x="6476108" y="8075562"/>
            <a:ext cx="385019" cy="385019"/>
            <a:chOff x="0" y="0"/>
            <a:chExt cx="513358" cy="513358"/>
          </a:xfrm>
        </p:grpSpPr>
        <p:sp>
          <p:nvSpPr>
            <p:cNvPr id="29" name="Freeform 29" descr="preencoded.png"/>
            <p:cNvSpPr/>
            <p:nvPr/>
          </p:nvSpPr>
          <p:spPr>
            <a:xfrm>
              <a:off x="0" y="0"/>
              <a:ext cx="513334" cy="513334"/>
            </a:xfrm>
            <a:custGeom>
              <a:avLst/>
              <a:gdLst/>
              <a:ahLst/>
              <a:cxnLst/>
              <a:rect l="l" t="t" r="r" b="b"/>
              <a:pathLst>
                <a:path w="513334" h="513334">
                  <a:moveTo>
                    <a:pt x="0" y="0"/>
                  </a:moveTo>
                  <a:lnTo>
                    <a:pt x="513334" y="0"/>
                  </a:lnTo>
                  <a:lnTo>
                    <a:pt x="513334" y="513334"/>
                  </a:lnTo>
                  <a:lnTo>
                    <a:pt x="0" y="513334"/>
                  </a:lnTo>
                  <a:lnTo>
                    <a:pt x="0" y="0"/>
                  </a:lnTo>
                  <a:close/>
                </a:path>
              </a:pathLst>
            </a:custGeom>
            <a:blipFill>
              <a:blip r:embed="rId10"/>
              <a:stretch>
                <a:fillRect r="-4" b="-4"/>
              </a:stretch>
            </a:blipFill>
          </p:spPr>
        </p:sp>
      </p:grpSp>
      <p:sp>
        <p:nvSpPr>
          <p:cNvPr id="30" name="TextBox 30"/>
          <p:cNvSpPr txBox="1"/>
          <p:nvPr/>
        </p:nvSpPr>
        <p:spPr>
          <a:xfrm>
            <a:off x="6476108" y="8643491"/>
            <a:ext cx="2171403"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Poor Grammar or Design</a:t>
            </a:r>
          </a:p>
        </p:txBody>
      </p:sp>
      <p:sp>
        <p:nvSpPr>
          <p:cNvPr id="31" name="TextBox 31"/>
          <p:cNvSpPr txBox="1"/>
          <p:nvPr/>
        </p:nvSpPr>
        <p:spPr>
          <a:xfrm>
            <a:off x="6476108" y="8941445"/>
            <a:ext cx="5335786" cy="55006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Typos, grammatical errors, and inconsistent branding or low-quality logos are common indicators of a fraudulent email.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728811"/>
            <a:ext cx="4535835" cy="574179"/>
          </a:xfrm>
          <a:prstGeom prst="rect">
            <a:avLst/>
          </a:prstGeom>
        </p:spPr>
        <p:txBody>
          <a:bodyPr lIns="0" tIns="0" rIns="0" bIns="0" rtlCol="0" anchor="t">
            <a:spAutoFit/>
          </a:bodyPr>
          <a:lstStyle/>
          <a:p>
            <a:pPr algn="l">
              <a:lnSpc>
                <a:spcPts val="4249"/>
              </a:lnSpc>
            </a:pPr>
            <a:r>
              <a:rPr lang="en-US" sz="3374" b="1">
                <a:solidFill>
                  <a:srgbClr val="7068F4"/>
                </a:solidFill>
                <a:latin typeface="Barlow Bold"/>
                <a:ea typeface="Barlow Bold"/>
                <a:cs typeface="Barlow Bold"/>
                <a:sym typeface="Barlow Bold"/>
              </a:rPr>
              <a:t>Spotting Fake Websites</a:t>
            </a:r>
          </a:p>
        </p:txBody>
      </p:sp>
      <p:grpSp>
        <p:nvGrpSpPr>
          <p:cNvPr id="7" name="Group 7"/>
          <p:cNvGrpSpPr>
            <a:grpSpLocks noChangeAspect="1"/>
          </p:cNvGrpSpPr>
          <p:nvPr/>
        </p:nvGrpSpPr>
        <p:grpSpPr>
          <a:xfrm>
            <a:off x="2246114" y="1738164"/>
            <a:ext cx="5397252" cy="3692724"/>
            <a:chOff x="0" y="0"/>
            <a:chExt cx="7196337" cy="4923632"/>
          </a:xfrm>
        </p:grpSpPr>
        <p:sp>
          <p:nvSpPr>
            <p:cNvPr id="8" name="Freeform 8" descr="preencoded.png"/>
            <p:cNvSpPr/>
            <p:nvPr/>
          </p:nvSpPr>
          <p:spPr>
            <a:xfrm>
              <a:off x="0" y="0"/>
              <a:ext cx="7196328" cy="4923663"/>
            </a:xfrm>
            <a:custGeom>
              <a:avLst/>
              <a:gdLst/>
              <a:ahLst/>
              <a:cxnLst/>
              <a:rect l="l" t="t" r="r" b="b"/>
              <a:pathLst>
                <a:path w="7196328" h="4923663">
                  <a:moveTo>
                    <a:pt x="0" y="0"/>
                  </a:moveTo>
                  <a:lnTo>
                    <a:pt x="7196328" y="0"/>
                  </a:lnTo>
                  <a:lnTo>
                    <a:pt x="7196328" y="4923663"/>
                  </a:lnTo>
                  <a:lnTo>
                    <a:pt x="0" y="4923663"/>
                  </a:lnTo>
                  <a:lnTo>
                    <a:pt x="0" y="0"/>
                  </a:lnTo>
                  <a:close/>
                </a:path>
              </a:pathLst>
            </a:custGeom>
            <a:blipFill>
              <a:blip r:embed="rId4"/>
              <a:stretch>
                <a:fillRect t="-8" b="-7"/>
              </a:stretch>
            </a:blipFill>
          </p:spPr>
        </p:sp>
      </p:grpSp>
      <p:sp>
        <p:nvSpPr>
          <p:cNvPr id="9" name="TextBox 9"/>
          <p:cNvSpPr txBox="1"/>
          <p:nvPr/>
        </p:nvSpPr>
        <p:spPr>
          <a:xfrm>
            <a:off x="9355782" y="1653331"/>
            <a:ext cx="7993856" cy="1109663"/>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Just as with emails, malicious actors create fake websites that mimic legitimate ones to steal your information. These sites are designed to look identical to trusted platforms, making it easy to fall into their trap. However, by paying close attention to specific details, you can identify these imposters and protect your data.</a:t>
            </a:r>
          </a:p>
        </p:txBody>
      </p:sp>
      <p:sp>
        <p:nvSpPr>
          <p:cNvPr id="10" name="TextBox 10"/>
          <p:cNvSpPr txBox="1"/>
          <p:nvPr/>
        </p:nvSpPr>
        <p:spPr>
          <a:xfrm>
            <a:off x="9355782" y="2864644"/>
            <a:ext cx="7993856" cy="844154"/>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Always double-check the URL and look for security indicators before entering any personal information. Your diligence in these small steps can make a significant difference in preventing a successful phishing attempt.</a:t>
            </a:r>
          </a:p>
        </p:txBody>
      </p:sp>
      <p:sp>
        <p:nvSpPr>
          <p:cNvPr id="11" name="TextBox 11"/>
          <p:cNvSpPr txBox="1"/>
          <p:nvPr/>
        </p:nvSpPr>
        <p:spPr>
          <a:xfrm>
            <a:off x="947886" y="5837485"/>
            <a:ext cx="3726359" cy="355996"/>
          </a:xfrm>
          <a:prstGeom prst="rect">
            <a:avLst/>
          </a:prstGeom>
        </p:spPr>
        <p:txBody>
          <a:bodyPr lIns="0" tIns="0" rIns="0" bIns="0" rtlCol="0" anchor="t">
            <a:spAutoFit/>
          </a:bodyPr>
          <a:lstStyle/>
          <a:p>
            <a:pPr algn="l">
              <a:lnSpc>
                <a:spcPts val="2562"/>
              </a:lnSpc>
            </a:pPr>
            <a:r>
              <a:rPr lang="en-US" sz="2000" b="1">
                <a:solidFill>
                  <a:srgbClr val="7068F4"/>
                </a:solidFill>
                <a:latin typeface="Barlow Bold"/>
                <a:ea typeface="Barlow Bold"/>
                <a:cs typeface="Barlow Bold"/>
                <a:sym typeface="Barlow Bold"/>
              </a:rPr>
              <a:t>Key Indicators of a Fake Website</a:t>
            </a:r>
          </a:p>
        </p:txBody>
      </p:sp>
      <p:grpSp>
        <p:nvGrpSpPr>
          <p:cNvPr id="12" name="Group 12"/>
          <p:cNvGrpSpPr/>
          <p:nvPr/>
        </p:nvGrpSpPr>
        <p:grpSpPr>
          <a:xfrm>
            <a:off x="947886" y="6442174"/>
            <a:ext cx="8113216" cy="1234828"/>
            <a:chOff x="0" y="0"/>
            <a:chExt cx="10817622" cy="1646437"/>
          </a:xfrm>
        </p:grpSpPr>
        <p:sp>
          <p:nvSpPr>
            <p:cNvPr id="13" name="Freeform 13"/>
            <p:cNvSpPr/>
            <p:nvPr/>
          </p:nvSpPr>
          <p:spPr>
            <a:xfrm>
              <a:off x="0" y="0"/>
              <a:ext cx="10817606" cy="1646428"/>
            </a:xfrm>
            <a:custGeom>
              <a:avLst/>
              <a:gdLst/>
              <a:ahLst/>
              <a:cxnLst/>
              <a:rect l="l" t="t" r="r" b="b"/>
              <a:pathLst>
                <a:path w="10817606" h="1646428">
                  <a:moveTo>
                    <a:pt x="0" y="199009"/>
                  </a:moveTo>
                  <a:cubicBezTo>
                    <a:pt x="0" y="89154"/>
                    <a:pt x="89154" y="0"/>
                    <a:pt x="199009" y="0"/>
                  </a:cubicBezTo>
                  <a:lnTo>
                    <a:pt x="10618597" y="0"/>
                  </a:lnTo>
                  <a:cubicBezTo>
                    <a:pt x="10728578" y="0"/>
                    <a:pt x="10817606" y="89154"/>
                    <a:pt x="10817606" y="199009"/>
                  </a:cubicBezTo>
                  <a:lnTo>
                    <a:pt x="10817606" y="1447292"/>
                  </a:lnTo>
                  <a:cubicBezTo>
                    <a:pt x="10817606" y="1557274"/>
                    <a:pt x="10728452" y="1646301"/>
                    <a:pt x="10618597" y="1646301"/>
                  </a:cubicBezTo>
                  <a:lnTo>
                    <a:pt x="199009" y="1646301"/>
                  </a:lnTo>
                  <a:cubicBezTo>
                    <a:pt x="89154" y="1646428"/>
                    <a:pt x="0" y="1557274"/>
                    <a:pt x="0" y="1447419"/>
                  </a:cubicBezTo>
                  <a:close/>
                </a:path>
              </a:pathLst>
            </a:custGeom>
            <a:solidFill>
              <a:srgbClr val="EEEFF5"/>
            </a:solidFill>
          </p:spPr>
        </p:sp>
      </p:grpSp>
      <p:sp>
        <p:nvSpPr>
          <p:cNvPr id="14" name="TextBox 14"/>
          <p:cNvSpPr txBox="1"/>
          <p:nvPr/>
        </p:nvSpPr>
        <p:spPr>
          <a:xfrm>
            <a:off x="1113681" y="6588919"/>
            <a:ext cx="2182565" cy="291853"/>
          </a:xfrm>
          <a:prstGeom prst="rect">
            <a:avLst/>
          </a:prstGeom>
        </p:spPr>
        <p:txBody>
          <a:bodyPr lIns="0" tIns="0" rIns="0" bIns="0" rtlCol="0" anchor="t">
            <a:spAutoFit/>
          </a:bodyPr>
          <a:lstStyle/>
          <a:p>
            <a:pPr algn="l">
              <a:lnSpc>
                <a:spcPts val="2124"/>
              </a:lnSpc>
            </a:pPr>
            <a:r>
              <a:rPr lang="en-US" sz="1687" b="1">
                <a:solidFill>
                  <a:srgbClr val="272525"/>
                </a:solidFill>
                <a:latin typeface="Barlow Bold"/>
                <a:ea typeface="Barlow Bold"/>
                <a:cs typeface="Barlow Bold"/>
                <a:sym typeface="Barlow Bold"/>
              </a:rPr>
              <a:t>Misspelled URLs</a:t>
            </a:r>
          </a:p>
        </p:txBody>
      </p:sp>
      <p:sp>
        <p:nvSpPr>
          <p:cNvPr id="15" name="TextBox 15"/>
          <p:cNvSpPr txBox="1"/>
          <p:nvPr/>
        </p:nvSpPr>
        <p:spPr>
          <a:xfrm>
            <a:off x="1113681" y="6932562"/>
            <a:ext cx="7781627" cy="578644"/>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Carefully check the website address for subtle misspellings, like </a:t>
            </a:r>
            <a:r>
              <a:rPr lang="en-US" sz="1249" u="sng">
                <a:solidFill>
                  <a:srgbClr val="7068F4"/>
                </a:solidFill>
                <a:latin typeface="Montserrat"/>
                <a:ea typeface="Montserrat"/>
                <a:cs typeface="Montserrat"/>
                <a:sym typeface="Montserrat"/>
                <a:hlinkClick r:id="rId5" tooltip="http://go0gle.com"/>
              </a:rPr>
              <a:t>go0gle.com</a:t>
            </a:r>
            <a:r>
              <a:rPr lang="en-US" sz="1249">
                <a:solidFill>
                  <a:srgbClr val="272525"/>
                </a:solidFill>
                <a:latin typeface="Montserrat"/>
                <a:ea typeface="Montserrat"/>
                <a:cs typeface="Montserrat"/>
                <a:sym typeface="Montserrat"/>
              </a:rPr>
              <a:t> instead of google.com.</a:t>
            </a:r>
          </a:p>
        </p:txBody>
      </p:sp>
      <p:grpSp>
        <p:nvGrpSpPr>
          <p:cNvPr id="16" name="Group 16"/>
          <p:cNvGrpSpPr/>
          <p:nvPr/>
        </p:nvGrpSpPr>
        <p:grpSpPr>
          <a:xfrm>
            <a:off x="9226897" y="6442174"/>
            <a:ext cx="8113216" cy="1234828"/>
            <a:chOff x="0" y="0"/>
            <a:chExt cx="10817622" cy="1646437"/>
          </a:xfrm>
        </p:grpSpPr>
        <p:sp>
          <p:nvSpPr>
            <p:cNvPr id="17" name="Freeform 17"/>
            <p:cNvSpPr/>
            <p:nvPr/>
          </p:nvSpPr>
          <p:spPr>
            <a:xfrm>
              <a:off x="0" y="0"/>
              <a:ext cx="10817606" cy="1646428"/>
            </a:xfrm>
            <a:custGeom>
              <a:avLst/>
              <a:gdLst/>
              <a:ahLst/>
              <a:cxnLst/>
              <a:rect l="l" t="t" r="r" b="b"/>
              <a:pathLst>
                <a:path w="10817606" h="1646428">
                  <a:moveTo>
                    <a:pt x="0" y="199009"/>
                  </a:moveTo>
                  <a:cubicBezTo>
                    <a:pt x="0" y="89154"/>
                    <a:pt x="89154" y="0"/>
                    <a:pt x="199009" y="0"/>
                  </a:cubicBezTo>
                  <a:lnTo>
                    <a:pt x="10618597" y="0"/>
                  </a:lnTo>
                  <a:cubicBezTo>
                    <a:pt x="10728578" y="0"/>
                    <a:pt x="10817606" y="89154"/>
                    <a:pt x="10817606" y="199009"/>
                  </a:cubicBezTo>
                  <a:lnTo>
                    <a:pt x="10817606" y="1447292"/>
                  </a:lnTo>
                  <a:cubicBezTo>
                    <a:pt x="10817606" y="1557274"/>
                    <a:pt x="10728452" y="1646301"/>
                    <a:pt x="10618597" y="1646301"/>
                  </a:cubicBezTo>
                  <a:lnTo>
                    <a:pt x="199009" y="1646301"/>
                  </a:lnTo>
                  <a:cubicBezTo>
                    <a:pt x="89154" y="1646428"/>
                    <a:pt x="0" y="1557274"/>
                    <a:pt x="0" y="1447419"/>
                  </a:cubicBezTo>
                  <a:close/>
                </a:path>
              </a:pathLst>
            </a:custGeom>
            <a:solidFill>
              <a:srgbClr val="EEEFF5"/>
            </a:solidFill>
          </p:spPr>
        </p:sp>
      </p:grpSp>
      <p:sp>
        <p:nvSpPr>
          <p:cNvPr id="18" name="TextBox 18"/>
          <p:cNvSpPr txBox="1"/>
          <p:nvPr/>
        </p:nvSpPr>
        <p:spPr>
          <a:xfrm>
            <a:off x="9392691" y="6588919"/>
            <a:ext cx="2182565" cy="291853"/>
          </a:xfrm>
          <a:prstGeom prst="rect">
            <a:avLst/>
          </a:prstGeom>
        </p:spPr>
        <p:txBody>
          <a:bodyPr lIns="0" tIns="0" rIns="0" bIns="0" rtlCol="0" anchor="t">
            <a:spAutoFit/>
          </a:bodyPr>
          <a:lstStyle/>
          <a:p>
            <a:pPr algn="l">
              <a:lnSpc>
                <a:spcPts val="2124"/>
              </a:lnSpc>
            </a:pPr>
            <a:r>
              <a:rPr lang="en-US" sz="1687" b="1">
                <a:solidFill>
                  <a:srgbClr val="272525"/>
                </a:solidFill>
                <a:latin typeface="Barlow Bold"/>
                <a:ea typeface="Barlow Bold"/>
                <a:cs typeface="Barlow Bold"/>
                <a:sym typeface="Barlow Bold"/>
              </a:rPr>
              <a:t>Lack of HTTPS</a:t>
            </a:r>
          </a:p>
        </p:txBody>
      </p:sp>
      <p:sp>
        <p:nvSpPr>
          <p:cNvPr id="19" name="TextBox 19"/>
          <p:cNvSpPr txBox="1"/>
          <p:nvPr/>
        </p:nvSpPr>
        <p:spPr>
          <a:xfrm>
            <a:off x="9392691" y="6932562"/>
            <a:ext cx="7781627" cy="578644"/>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Legitimate sites, especially those requiring login or payment, use "https://" (secure connection) and display a padlock icon in the browser bar. If it's just "http://", be cautious.</a:t>
            </a:r>
          </a:p>
        </p:txBody>
      </p:sp>
      <p:grpSp>
        <p:nvGrpSpPr>
          <p:cNvPr id="20" name="Group 20"/>
          <p:cNvGrpSpPr/>
          <p:nvPr/>
        </p:nvGrpSpPr>
        <p:grpSpPr>
          <a:xfrm>
            <a:off x="947886" y="7842796"/>
            <a:ext cx="8113216" cy="1234828"/>
            <a:chOff x="0" y="0"/>
            <a:chExt cx="10817622" cy="1646437"/>
          </a:xfrm>
        </p:grpSpPr>
        <p:sp>
          <p:nvSpPr>
            <p:cNvPr id="21" name="Freeform 21"/>
            <p:cNvSpPr/>
            <p:nvPr/>
          </p:nvSpPr>
          <p:spPr>
            <a:xfrm>
              <a:off x="0" y="0"/>
              <a:ext cx="10817606" cy="1646428"/>
            </a:xfrm>
            <a:custGeom>
              <a:avLst/>
              <a:gdLst/>
              <a:ahLst/>
              <a:cxnLst/>
              <a:rect l="l" t="t" r="r" b="b"/>
              <a:pathLst>
                <a:path w="10817606" h="1646428">
                  <a:moveTo>
                    <a:pt x="0" y="199009"/>
                  </a:moveTo>
                  <a:cubicBezTo>
                    <a:pt x="0" y="89154"/>
                    <a:pt x="89154" y="0"/>
                    <a:pt x="199009" y="0"/>
                  </a:cubicBezTo>
                  <a:lnTo>
                    <a:pt x="10618597" y="0"/>
                  </a:lnTo>
                  <a:cubicBezTo>
                    <a:pt x="10728578" y="0"/>
                    <a:pt x="10817606" y="89154"/>
                    <a:pt x="10817606" y="199009"/>
                  </a:cubicBezTo>
                  <a:lnTo>
                    <a:pt x="10817606" y="1447292"/>
                  </a:lnTo>
                  <a:cubicBezTo>
                    <a:pt x="10817606" y="1557274"/>
                    <a:pt x="10728452" y="1646301"/>
                    <a:pt x="10618597" y="1646301"/>
                  </a:cubicBezTo>
                  <a:lnTo>
                    <a:pt x="199009" y="1646301"/>
                  </a:lnTo>
                  <a:cubicBezTo>
                    <a:pt x="89154" y="1646428"/>
                    <a:pt x="0" y="1557274"/>
                    <a:pt x="0" y="1447419"/>
                  </a:cubicBezTo>
                  <a:close/>
                </a:path>
              </a:pathLst>
            </a:custGeom>
            <a:solidFill>
              <a:srgbClr val="EEEFF5"/>
            </a:solidFill>
          </p:spPr>
        </p:sp>
      </p:grpSp>
      <p:sp>
        <p:nvSpPr>
          <p:cNvPr id="22" name="TextBox 22"/>
          <p:cNvSpPr txBox="1"/>
          <p:nvPr/>
        </p:nvSpPr>
        <p:spPr>
          <a:xfrm>
            <a:off x="1113681" y="7989540"/>
            <a:ext cx="3003500" cy="291853"/>
          </a:xfrm>
          <a:prstGeom prst="rect">
            <a:avLst/>
          </a:prstGeom>
        </p:spPr>
        <p:txBody>
          <a:bodyPr lIns="0" tIns="0" rIns="0" bIns="0" rtlCol="0" anchor="t">
            <a:spAutoFit/>
          </a:bodyPr>
          <a:lstStyle/>
          <a:p>
            <a:pPr algn="l">
              <a:lnSpc>
                <a:spcPts val="2124"/>
              </a:lnSpc>
            </a:pPr>
            <a:r>
              <a:rPr lang="en-US" sz="1687" b="1">
                <a:solidFill>
                  <a:srgbClr val="272525"/>
                </a:solidFill>
                <a:latin typeface="Barlow Bold"/>
                <a:ea typeface="Barlow Bold"/>
                <a:cs typeface="Barlow Bold"/>
                <a:sym typeface="Barlow Bold"/>
              </a:rPr>
              <a:t>Pop-ups Asking for Credentials</a:t>
            </a:r>
          </a:p>
        </p:txBody>
      </p:sp>
      <p:sp>
        <p:nvSpPr>
          <p:cNvPr id="23" name="TextBox 23"/>
          <p:cNvSpPr txBox="1"/>
          <p:nvPr/>
        </p:nvSpPr>
        <p:spPr>
          <a:xfrm>
            <a:off x="1113681" y="8333185"/>
            <a:ext cx="7781627" cy="578644"/>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Be suspicious of unexpected pop-up windows requesting your login details. Legitimate sites rarely do this.</a:t>
            </a:r>
          </a:p>
        </p:txBody>
      </p:sp>
      <p:grpSp>
        <p:nvGrpSpPr>
          <p:cNvPr id="24" name="Group 24"/>
          <p:cNvGrpSpPr/>
          <p:nvPr/>
        </p:nvGrpSpPr>
        <p:grpSpPr>
          <a:xfrm>
            <a:off x="9226897" y="7842796"/>
            <a:ext cx="8113216" cy="1234828"/>
            <a:chOff x="0" y="0"/>
            <a:chExt cx="10817622" cy="1646437"/>
          </a:xfrm>
        </p:grpSpPr>
        <p:sp>
          <p:nvSpPr>
            <p:cNvPr id="25" name="Freeform 25"/>
            <p:cNvSpPr/>
            <p:nvPr/>
          </p:nvSpPr>
          <p:spPr>
            <a:xfrm>
              <a:off x="0" y="0"/>
              <a:ext cx="10817606" cy="1646428"/>
            </a:xfrm>
            <a:custGeom>
              <a:avLst/>
              <a:gdLst/>
              <a:ahLst/>
              <a:cxnLst/>
              <a:rect l="l" t="t" r="r" b="b"/>
              <a:pathLst>
                <a:path w="10817606" h="1646428">
                  <a:moveTo>
                    <a:pt x="0" y="199009"/>
                  </a:moveTo>
                  <a:cubicBezTo>
                    <a:pt x="0" y="89154"/>
                    <a:pt x="89154" y="0"/>
                    <a:pt x="199009" y="0"/>
                  </a:cubicBezTo>
                  <a:lnTo>
                    <a:pt x="10618597" y="0"/>
                  </a:lnTo>
                  <a:cubicBezTo>
                    <a:pt x="10728578" y="0"/>
                    <a:pt x="10817606" y="89154"/>
                    <a:pt x="10817606" y="199009"/>
                  </a:cubicBezTo>
                  <a:lnTo>
                    <a:pt x="10817606" y="1447292"/>
                  </a:lnTo>
                  <a:cubicBezTo>
                    <a:pt x="10817606" y="1557274"/>
                    <a:pt x="10728452" y="1646301"/>
                    <a:pt x="10618597" y="1646301"/>
                  </a:cubicBezTo>
                  <a:lnTo>
                    <a:pt x="199009" y="1646301"/>
                  </a:lnTo>
                  <a:cubicBezTo>
                    <a:pt x="89154" y="1646428"/>
                    <a:pt x="0" y="1557274"/>
                    <a:pt x="0" y="1447419"/>
                  </a:cubicBezTo>
                  <a:close/>
                </a:path>
              </a:pathLst>
            </a:custGeom>
            <a:solidFill>
              <a:srgbClr val="EEEFF5"/>
            </a:solidFill>
          </p:spPr>
        </p:sp>
      </p:grpSp>
      <p:sp>
        <p:nvSpPr>
          <p:cNvPr id="26" name="TextBox 26"/>
          <p:cNvSpPr txBox="1"/>
          <p:nvPr/>
        </p:nvSpPr>
        <p:spPr>
          <a:xfrm>
            <a:off x="9392691" y="7989540"/>
            <a:ext cx="2182565" cy="291853"/>
          </a:xfrm>
          <a:prstGeom prst="rect">
            <a:avLst/>
          </a:prstGeom>
        </p:spPr>
        <p:txBody>
          <a:bodyPr lIns="0" tIns="0" rIns="0" bIns="0" rtlCol="0" anchor="t">
            <a:spAutoFit/>
          </a:bodyPr>
          <a:lstStyle/>
          <a:p>
            <a:pPr algn="l">
              <a:lnSpc>
                <a:spcPts val="2124"/>
              </a:lnSpc>
            </a:pPr>
            <a:r>
              <a:rPr lang="en-US" sz="1687" b="1">
                <a:solidFill>
                  <a:srgbClr val="272525"/>
                </a:solidFill>
                <a:latin typeface="Barlow Bold"/>
                <a:ea typeface="Barlow Bold"/>
                <a:cs typeface="Barlow Bold"/>
                <a:sym typeface="Barlow Bold"/>
              </a:rPr>
              <a:t>Unexpected Redirects</a:t>
            </a:r>
          </a:p>
        </p:txBody>
      </p:sp>
      <p:sp>
        <p:nvSpPr>
          <p:cNvPr id="27" name="TextBox 27"/>
          <p:cNvSpPr txBox="1"/>
          <p:nvPr/>
        </p:nvSpPr>
        <p:spPr>
          <a:xfrm>
            <a:off x="9392691" y="8333185"/>
            <a:ext cx="7781627" cy="578644"/>
          </a:xfrm>
          <a:prstGeom prst="rect">
            <a:avLst/>
          </a:prstGeom>
        </p:spPr>
        <p:txBody>
          <a:bodyPr lIns="0" tIns="0" rIns="0" bIns="0" rtlCol="0" anchor="t">
            <a:spAutoFit/>
          </a:bodyPr>
          <a:lstStyle/>
          <a:p>
            <a:pPr algn="l">
              <a:lnSpc>
                <a:spcPts val="2062"/>
              </a:lnSpc>
            </a:pPr>
            <a:r>
              <a:rPr lang="en-US" sz="1249">
                <a:solidFill>
                  <a:srgbClr val="272525"/>
                </a:solidFill>
                <a:latin typeface="Montserrat"/>
                <a:ea typeface="Montserrat"/>
                <a:cs typeface="Montserrat"/>
                <a:sym typeface="Montserrat"/>
              </a:rPr>
              <a:t>If clicking a link takes you to a completely different, unfamiliar website, close the tab immediately. This is a common tactic for phishing.</a:t>
            </a:r>
          </a:p>
        </p:txBody>
      </p:sp>
      <p:sp>
        <p:nvSpPr>
          <p:cNvPr id="28" name="TextBox 28"/>
          <p:cNvSpPr txBox="1"/>
          <p:nvPr/>
        </p:nvSpPr>
        <p:spPr>
          <a:xfrm>
            <a:off x="947886" y="9216479"/>
            <a:ext cx="16392228" cy="313135"/>
          </a:xfrm>
          <a:prstGeom prst="rect">
            <a:avLst/>
          </a:prstGeom>
        </p:spPr>
        <p:txBody>
          <a:bodyPr lIns="0" tIns="0" rIns="0" bIns="0" rtlCol="0" anchor="t">
            <a:spAutoFit/>
          </a:bodyPr>
          <a:lstStyle/>
          <a:p>
            <a:pPr algn="l">
              <a:lnSpc>
                <a:spcPts val="2062"/>
              </a:lnSpc>
            </a:pPr>
            <a:r>
              <a:rPr lang="en-US" sz="1249" b="1">
                <a:solidFill>
                  <a:srgbClr val="272525"/>
                </a:solidFill>
                <a:latin typeface="Montserrat Bold"/>
                <a:ea typeface="Montserrat Bold"/>
                <a:cs typeface="Montserrat Bold"/>
                <a:sym typeface="Montserrat Bold"/>
              </a:rPr>
              <a:t>Tip:</a:t>
            </a:r>
            <a:r>
              <a:rPr lang="en-US" sz="1249">
                <a:solidFill>
                  <a:srgbClr val="272525"/>
                </a:solidFill>
                <a:latin typeface="Montserrat"/>
                <a:ea typeface="Montserrat"/>
                <a:cs typeface="Montserrat"/>
                <a:sym typeface="Montserrat"/>
              </a:rPr>
              <a:t> Always hover over links before clicking to see the actual destination URL. This allows you to inspect the link for suspicious activity without actually navigating to a potentially harmful site.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834926"/>
            <a:ext cx="6212979" cy="681633"/>
          </a:xfrm>
          <a:prstGeom prst="rect">
            <a:avLst/>
          </a:prstGeom>
        </p:spPr>
        <p:txBody>
          <a:bodyPr lIns="0" tIns="0" rIns="0" bIns="0" rtlCol="0" anchor="t">
            <a:spAutoFit/>
          </a:bodyPr>
          <a:lstStyle/>
          <a:p>
            <a:pPr algn="l">
              <a:lnSpc>
                <a:spcPts val="5187"/>
              </a:lnSpc>
            </a:pPr>
            <a:r>
              <a:rPr lang="en-US" sz="4124" b="1">
                <a:solidFill>
                  <a:srgbClr val="7068F4"/>
                </a:solidFill>
                <a:latin typeface="Barlow Bold"/>
                <a:ea typeface="Barlow Bold"/>
                <a:cs typeface="Barlow Bold"/>
                <a:sym typeface="Barlow Bold"/>
              </a:rPr>
              <a:t>Social Engineering Tactics</a:t>
            </a:r>
          </a:p>
        </p:txBody>
      </p:sp>
      <p:sp>
        <p:nvSpPr>
          <p:cNvPr id="7" name="TextBox 7"/>
          <p:cNvSpPr txBox="1"/>
          <p:nvPr/>
        </p:nvSpPr>
        <p:spPr>
          <a:xfrm>
            <a:off x="947886" y="1862138"/>
            <a:ext cx="16392228" cy="1023342"/>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Social engineering exploits human psychology rather than technical vulnerabilities. Attackers manipulate individuals into performing actions or divulging confidential information by leveraging trust, fear, or urgency. They often craft convincing scenarios to bypass security protocols, making it essential to be aware of their methods.</a:t>
            </a:r>
          </a:p>
        </p:txBody>
      </p:sp>
      <p:sp>
        <p:nvSpPr>
          <p:cNvPr id="8" name="TextBox 8"/>
          <p:cNvSpPr txBox="1"/>
          <p:nvPr/>
        </p:nvSpPr>
        <p:spPr>
          <a:xfrm>
            <a:off x="947886" y="3054846"/>
            <a:ext cx="16392228" cy="701279"/>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Understanding these tactics empowers you to recognize when someone is attempting to manipulate you, allowing you to react appropriately and protect sensitive data. Always question unsolicited requests for information, especially if they involve passwords or financial details.</a:t>
            </a:r>
          </a:p>
        </p:txBody>
      </p:sp>
      <p:sp>
        <p:nvSpPr>
          <p:cNvPr id="9" name="TextBox 9"/>
          <p:cNvSpPr txBox="1"/>
          <p:nvPr/>
        </p:nvSpPr>
        <p:spPr>
          <a:xfrm>
            <a:off x="947886" y="4048720"/>
            <a:ext cx="5041255" cy="407045"/>
          </a:xfrm>
          <a:prstGeom prst="rect">
            <a:avLst/>
          </a:prstGeom>
        </p:spPr>
        <p:txBody>
          <a:bodyPr lIns="0" tIns="0" rIns="0" bIns="0" rtlCol="0" anchor="t">
            <a:spAutoFit/>
          </a:bodyPr>
          <a:lstStyle/>
          <a:p>
            <a:pPr algn="l">
              <a:lnSpc>
                <a:spcPts val="3124"/>
              </a:lnSpc>
            </a:pPr>
            <a:r>
              <a:rPr lang="en-US" sz="2499" b="1">
                <a:solidFill>
                  <a:srgbClr val="7068F4"/>
                </a:solidFill>
                <a:latin typeface="Barlow Bold"/>
                <a:ea typeface="Barlow Bold"/>
                <a:cs typeface="Barlow Bold"/>
                <a:sym typeface="Barlow Bold"/>
              </a:rPr>
              <a:t>Common Social Engineering Tactics</a:t>
            </a:r>
          </a:p>
        </p:txBody>
      </p:sp>
      <p:grpSp>
        <p:nvGrpSpPr>
          <p:cNvPr id="10" name="Group 10"/>
          <p:cNvGrpSpPr>
            <a:grpSpLocks noChangeAspect="1"/>
          </p:cNvGrpSpPr>
          <p:nvPr/>
        </p:nvGrpSpPr>
        <p:grpSpPr>
          <a:xfrm>
            <a:off x="947886" y="4757886"/>
            <a:ext cx="3322736" cy="2053530"/>
            <a:chOff x="0" y="0"/>
            <a:chExt cx="4430315" cy="2738040"/>
          </a:xfrm>
        </p:grpSpPr>
        <p:sp>
          <p:nvSpPr>
            <p:cNvPr id="11" name="Freeform 11" descr="preencoded.png"/>
            <p:cNvSpPr/>
            <p:nvPr/>
          </p:nvSpPr>
          <p:spPr>
            <a:xfrm>
              <a:off x="0" y="0"/>
              <a:ext cx="4430268" cy="2737993"/>
            </a:xfrm>
            <a:custGeom>
              <a:avLst/>
              <a:gdLst/>
              <a:ahLst/>
              <a:cxnLst/>
              <a:rect l="l" t="t" r="r" b="b"/>
              <a:pathLst>
                <a:path w="4430268" h="2737993">
                  <a:moveTo>
                    <a:pt x="0" y="0"/>
                  </a:moveTo>
                  <a:lnTo>
                    <a:pt x="4430268" y="0"/>
                  </a:lnTo>
                  <a:lnTo>
                    <a:pt x="4430268" y="2737993"/>
                  </a:lnTo>
                  <a:lnTo>
                    <a:pt x="0" y="2737993"/>
                  </a:lnTo>
                  <a:lnTo>
                    <a:pt x="0" y="0"/>
                  </a:lnTo>
                  <a:close/>
                </a:path>
              </a:pathLst>
            </a:custGeom>
            <a:blipFill>
              <a:blip r:embed="rId4"/>
              <a:stretch>
                <a:fillRect t="-71" r="-1" b="-73"/>
              </a:stretch>
            </a:blipFill>
          </p:spPr>
        </p:sp>
      </p:grpSp>
      <p:sp>
        <p:nvSpPr>
          <p:cNvPr id="12" name="TextBox 12"/>
          <p:cNvSpPr txBox="1"/>
          <p:nvPr/>
        </p:nvSpPr>
        <p:spPr>
          <a:xfrm>
            <a:off x="947886" y="7003256"/>
            <a:ext cx="2650331" cy="340816"/>
          </a:xfrm>
          <a:prstGeom prst="rect">
            <a:avLst/>
          </a:prstGeom>
        </p:spPr>
        <p:txBody>
          <a:bodyPr lIns="0" tIns="0" rIns="0" bIns="0" rtlCol="0" anchor="t">
            <a:spAutoFit/>
          </a:bodyPr>
          <a:lstStyle/>
          <a:p>
            <a:pPr algn="l">
              <a:lnSpc>
                <a:spcPts val="2562"/>
              </a:lnSpc>
            </a:pPr>
            <a:r>
              <a:rPr lang="en-US" sz="2062" b="1">
                <a:solidFill>
                  <a:srgbClr val="272525"/>
                </a:solidFill>
                <a:latin typeface="Barlow Bold"/>
                <a:ea typeface="Barlow Bold"/>
                <a:cs typeface="Barlow Bold"/>
                <a:sym typeface="Barlow Bold"/>
              </a:rPr>
              <a:t>Pretexting</a:t>
            </a:r>
          </a:p>
        </p:txBody>
      </p:sp>
      <p:sp>
        <p:nvSpPr>
          <p:cNvPr id="13" name="TextBox 13"/>
          <p:cNvSpPr txBox="1"/>
          <p:nvPr/>
        </p:nvSpPr>
        <p:spPr>
          <a:xfrm>
            <a:off x="947886" y="7407771"/>
            <a:ext cx="3909269" cy="1023342"/>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Creating a fabricated scenario to trick a victim into divulging information, like impersonating IT support.</a:t>
            </a:r>
          </a:p>
        </p:txBody>
      </p:sp>
      <p:grpSp>
        <p:nvGrpSpPr>
          <p:cNvPr id="14" name="Group 14"/>
          <p:cNvGrpSpPr>
            <a:grpSpLocks noChangeAspect="1"/>
          </p:cNvGrpSpPr>
          <p:nvPr/>
        </p:nvGrpSpPr>
        <p:grpSpPr>
          <a:xfrm>
            <a:off x="5108822" y="4757886"/>
            <a:ext cx="3322736" cy="2053530"/>
            <a:chOff x="0" y="0"/>
            <a:chExt cx="4430315" cy="2738040"/>
          </a:xfrm>
        </p:grpSpPr>
        <p:sp>
          <p:nvSpPr>
            <p:cNvPr id="15" name="Freeform 15" descr="preencoded.png"/>
            <p:cNvSpPr/>
            <p:nvPr/>
          </p:nvSpPr>
          <p:spPr>
            <a:xfrm>
              <a:off x="0" y="0"/>
              <a:ext cx="4430268" cy="2737993"/>
            </a:xfrm>
            <a:custGeom>
              <a:avLst/>
              <a:gdLst/>
              <a:ahLst/>
              <a:cxnLst/>
              <a:rect l="l" t="t" r="r" b="b"/>
              <a:pathLst>
                <a:path w="4430268" h="2737993">
                  <a:moveTo>
                    <a:pt x="0" y="0"/>
                  </a:moveTo>
                  <a:lnTo>
                    <a:pt x="4430268" y="0"/>
                  </a:lnTo>
                  <a:lnTo>
                    <a:pt x="4430268" y="2737993"/>
                  </a:lnTo>
                  <a:lnTo>
                    <a:pt x="0" y="2737993"/>
                  </a:lnTo>
                  <a:lnTo>
                    <a:pt x="0" y="0"/>
                  </a:lnTo>
                  <a:close/>
                </a:path>
              </a:pathLst>
            </a:custGeom>
            <a:blipFill>
              <a:blip r:embed="rId5"/>
              <a:stretch>
                <a:fillRect t="-71" r="-1" b="-73"/>
              </a:stretch>
            </a:blipFill>
          </p:spPr>
        </p:sp>
      </p:grpSp>
      <p:sp>
        <p:nvSpPr>
          <p:cNvPr id="16" name="TextBox 16"/>
          <p:cNvSpPr txBox="1"/>
          <p:nvPr/>
        </p:nvSpPr>
        <p:spPr>
          <a:xfrm>
            <a:off x="5108822" y="7003256"/>
            <a:ext cx="2650331" cy="340816"/>
          </a:xfrm>
          <a:prstGeom prst="rect">
            <a:avLst/>
          </a:prstGeom>
        </p:spPr>
        <p:txBody>
          <a:bodyPr lIns="0" tIns="0" rIns="0" bIns="0" rtlCol="0" anchor="t">
            <a:spAutoFit/>
          </a:bodyPr>
          <a:lstStyle/>
          <a:p>
            <a:pPr algn="l">
              <a:lnSpc>
                <a:spcPts val="2562"/>
              </a:lnSpc>
            </a:pPr>
            <a:r>
              <a:rPr lang="en-US" sz="2062" b="1">
                <a:solidFill>
                  <a:srgbClr val="272525"/>
                </a:solidFill>
                <a:latin typeface="Barlow Bold"/>
                <a:ea typeface="Barlow Bold"/>
                <a:cs typeface="Barlow Bold"/>
                <a:sym typeface="Barlow Bold"/>
              </a:rPr>
              <a:t>Baiting</a:t>
            </a:r>
          </a:p>
        </p:txBody>
      </p:sp>
      <p:sp>
        <p:nvSpPr>
          <p:cNvPr id="17" name="TextBox 17"/>
          <p:cNvSpPr txBox="1"/>
          <p:nvPr/>
        </p:nvSpPr>
        <p:spPr>
          <a:xfrm>
            <a:off x="5108822" y="7407771"/>
            <a:ext cx="3909269" cy="1023342"/>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Luring victims with false promises or tempting offers, such as "free downloads" that hide malware.</a:t>
            </a:r>
          </a:p>
        </p:txBody>
      </p:sp>
      <p:grpSp>
        <p:nvGrpSpPr>
          <p:cNvPr id="18" name="Group 18"/>
          <p:cNvGrpSpPr>
            <a:grpSpLocks noChangeAspect="1"/>
          </p:cNvGrpSpPr>
          <p:nvPr/>
        </p:nvGrpSpPr>
        <p:grpSpPr>
          <a:xfrm>
            <a:off x="9269760" y="4757886"/>
            <a:ext cx="3322736" cy="2053530"/>
            <a:chOff x="0" y="0"/>
            <a:chExt cx="4430315" cy="2738040"/>
          </a:xfrm>
        </p:grpSpPr>
        <p:sp>
          <p:nvSpPr>
            <p:cNvPr id="19" name="Freeform 19" descr="preencoded.png"/>
            <p:cNvSpPr/>
            <p:nvPr/>
          </p:nvSpPr>
          <p:spPr>
            <a:xfrm>
              <a:off x="0" y="0"/>
              <a:ext cx="4430268" cy="2737993"/>
            </a:xfrm>
            <a:custGeom>
              <a:avLst/>
              <a:gdLst/>
              <a:ahLst/>
              <a:cxnLst/>
              <a:rect l="l" t="t" r="r" b="b"/>
              <a:pathLst>
                <a:path w="4430268" h="2737993">
                  <a:moveTo>
                    <a:pt x="0" y="0"/>
                  </a:moveTo>
                  <a:lnTo>
                    <a:pt x="4430268" y="0"/>
                  </a:lnTo>
                  <a:lnTo>
                    <a:pt x="4430268" y="2737993"/>
                  </a:lnTo>
                  <a:lnTo>
                    <a:pt x="0" y="2737993"/>
                  </a:lnTo>
                  <a:lnTo>
                    <a:pt x="0" y="0"/>
                  </a:lnTo>
                  <a:close/>
                </a:path>
              </a:pathLst>
            </a:custGeom>
            <a:blipFill>
              <a:blip r:embed="rId6"/>
              <a:stretch>
                <a:fillRect t="-71" r="-1" b="-73"/>
              </a:stretch>
            </a:blipFill>
          </p:spPr>
        </p:sp>
      </p:grpSp>
      <p:sp>
        <p:nvSpPr>
          <p:cNvPr id="20" name="TextBox 20"/>
          <p:cNvSpPr txBox="1"/>
          <p:nvPr/>
        </p:nvSpPr>
        <p:spPr>
          <a:xfrm>
            <a:off x="9269760" y="7003256"/>
            <a:ext cx="2650331" cy="340816"/>
          </a:xfrm>
          <a:prstGeom prst="rect">
            <a:avLst/>
          </a:prstGeom>
        </p:spPr>
        <p:txBody>
          <a:bodyPr lIns="0" tIns="0" rIns="0" bIns="0" rtlCol="0" anchor="t">
            <a:spAutoFit/>
          </a:bodyPr>
          <a:lstStyle/>
          <a:p>
            <a:pPr algn="l">
              <a:lnSpc>
                <a:spcPts val="2562"/>
              </a:lnSpc>
            </a:pPr>
            <a:r>
              <a:rPr lang="en-US" sz="2062" b="1">
                <a:solidFill>
                  <a:srgbClr val="272525"/>
                </a:solidFill>
                <a:latin typeface="Barlow Bold"/>
                <a:ea typeface="Barlow Bold"/>
                <a:cs typeface="Barlow Bold"/>
                <a:sym typeface="Barlow Bold"/>
              </a:rPr>
              <a:t>Tailgating</a:t>
            </a:r>
          </a:p>
        </p:txBody>
      </p:sp>
      <p:sp>
        <p:nvSpPr>
          <p:cNvPr id="21" name="TextBox 21"/>
          <p:cNvSpPr txBox="1"/>
          <p:nvPr/>
        </p:nvSpPr>
        <p:spPr>
          <a:xfrm>
            <a:off x="9269760" y="7407771"/>
            <a:ext cx="3909269" cy="1023342"/>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Gaining unauthorized access to restricted areas by following closely behind an authorized person.</a:t>
            </a:r>
          </a:p>
        </p:txBody>
      </p:sp>
      <p:grpSp>
        <p:nvGrpSpPr>
          <p:cNvPr id="22" name="Group 22"/>
          <p:cNvGrpSpPr>
            <a:grpSpLocks noChangeAspect="1"/>
          </p:cNvGrpSpPr>
          <p:nvPr/>
        </p:nvGrpSpPr>
        <p:grpSpPr>
          <a:xfrm>
            <a:off x="13430696" y="4757886"/>
            <a:ext cx="3322885" cy="2053679"/>
            <a:chOff x="0" y="0"/>
            <a:chExt cx="4430513" cy="2738238"/>
          </a:xfrm>
        </p:grpSpPr>
        <p:sp>
          <p:nvSpPr>
            <p:cNvPr id="23" name="Freeform 23" descr="preencoded.png"/>
            <p:cNvSpPr/>
            <p:nvPr/>
          </p:nvSpPr>
          <p:spPr>
            <a:xfrm>
              <a:off x="0" y="0"/>
              <a:ext cx="4430522" cy="2738247"/>
            </a:xfrm>
            <a:custGeom>
              <a:avLst/>
              <a:gdLst/>
              <a:ahLst/>
              <a:cxnLst/>
              <a:rect l="l" t="t" r="r" b="b"/>
              <a:pathLst>
                <a:path w="4430522" h="2738247">
                  <a:moveTo>
                    <a:pt x="0" y="0"/>
                  </a:moveTo>
                  <a:lnTo>
                    <a:pt x="4430522" y="0"/>
                  </a:lnTo>
                  <a:lnTo>
                    <a:pt x="4430522" y="2738247"/>
                  </a:lnTo>
                  <a:lnTo>
                    <a:pt x="0" y="2738247"/>
                  </a:lnTo>
                  <a:lnTo>
                    <a:pt x="0" y="0"/>
                  </a:lnTo>
                  <a:close/>
                </a:path>
              </a:pathLst>
            </a:custGeom>
            <a:blipFill>
              <a:blip r:embed="rId7"/>
              <a:stretch>
                <a:fillRect t="-70" b="-70"/>
              </a:stretch>
            </a:blipFill>
          </p:spPr>
        </p:sp>
      </p:grpSp>
      <p:sp>
        <p:nvSpPr>
          <p:cNvPr id="24" name="TextBox 24"/>
          <p:cNvSpPr txBox="1"/>
          <p:nvPr/>
        </p:nvSpPr>
        <p:spPr>
          <a:xfrm>
            <a:off x="13430696" y="7003405"/>
            <a:ext cx="2650331" cy="340816"/>
          </a:xfrm>
          <a:prstGeom prst="rect">
            <a:avLst/>
          </a:prstGeom>
        </p:spPr>
        <p:txBody>
          <a:bodyPr lIns="0" tIns="0" rIns="0" bIns="0" rtlCol="0" anchor="t">
            <a:spAutoFit/>
          </a:bodyPr>
          <a:lstStyle/>
          <a:p>
            <a:pPr algn="l">
              <a:lnSpc>
                <a:spcPts val="2562"/>
              </a:lnSpc>
            </a:pPr>
            <a:r>
              <a:rPr lang="en-US" sz="2062" b="1">
                <a:solidFill>
                  <a:srgbClr val="272525"/>
                </a:solidFill>
                <a:latin typeface="Barlow Bold"/>
                <a:ea typeface="Barlow Bold"/>
                <a:cs typeface="Barlow Bold"/>
                <a:sym typeface="Barlow Bold"/>
              </a:rPr>
              <a:t>Impersonation</a:t>
            </a:r>
          </a:p>
        </p:txBody>
      </p:sp>
      <p:sp>
        <p:nvSpPr>
          <p:cNvPr id="25" name="TextBox 25"/>
          <p:cNvSpPr txBox="1"/>
          <p:nvPr/>
        </p:nvSpPr>
        <p:spPr>
          <a:xfrm>
            <a:off x="13430696" y="7407920"/>
            <a:ext cx="3909417" cy="1023342"/>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Posing as someone in authority or a trusted contact, such as a "CEO scam" requesting urgent money transfers.</a:t>
            </a:r>
          </a:p>
        </p:txBody>
      </p:sp>
      <p:sp>
        <p:nvSpPr>
          <p:cNvPr id="26" name="TextBox 26"/>
          <p:cNvSpPr txBox="1"/>
          <p:nvPr/>
        </p:nvSpPr>
        <p:spPr>
          <a:xfrm>
            <a:off x="1250007" y="8827145"/>
            <a:ext cx="16090106" cy="379214"/>
          </a:xfrm>
          <a:prstGeom prst="rect">
            <a:avLst/>
          </a:prstGeom>
        </p:spPr>
        <p:txBody>
          <a:bodyPr lIns="0" tIns="0" rIns="0" bIns="0" rtlCol="0" anchor="t">
            <a:spAutoFit/>
          </a:bodyPr>
          <a:lstStyle/>
          <a:p>
            <a:pPr algn="l">
              <a:lnSpc>
                <a:spcPts val="2499"/>
              </a:lnSpc>
            </a:pPr>
            <a:r>
              <a:rPr lang="en-US" sz="1562">
                <a:solidFill>
                  <a:srgbClr val="272525"/>
                </a:solidFill>
                <a:latin typeface="Montserrat"/>
                <a:ea typeface="Montserrat"/>
                <a:cs typeface="Montserrat"/>
                <a:sym typeface="Montserrat"/>
              </a:rPr>
              <a:t>"Hello, this is IT, I need your password to fix a security issue." This classic line is a red flag! Legitimate IT support will never ask for your password directly.</a:t>
            </a:r>
          </a:p>
        </p:txBody>
      </p:sp>
      <p:grpSp>
        <p:nvGrpSpPr>
          <p:cNvPr id="27" name="Group 27"/>
          <p:cNvGrpSpPr/>
          <p:nvPr/>
        </p:nvGrpSpPr>
        <p:grpSpPr>
          <a:xfrm>
            <a:off x="947886" y="8657779"/>
            <a:ext cx="28575" cy="775097"/>
            <a:chOff x="0" y="0"/>
            <a:chExt cx="38100" cy="1033463"/>
          </a:xfrm>
        </p:grpSpPr>
        <p:sp>
          <p:nvSpPr>
            <p:cNvPr id="28" name="Freeform 28"/>
            <p:cNvSpPr/>
            <p:nvPr/>
          </p:nvSpPr>
          <p:spPr>
            <a:xfrm>
              <a:off x="0" y="0"/>
              <a:ext cx="38100" cy="1033526"/>
            </a:xfrm>
            <a:custGeom>
              <a:avLst/>
              <a:gdLst/>
              <a:ahLst/>
              <a:cxnLst/>
              <a:rect l="l" t="t" r="r" b="b"/>
              <a:pathLst>
                <a:path w="38100" h="1033526">
                  <a:moveTo>
                    <a:pt x="0" y="0"/>
                  </a:moveTo>
                  <a:lnTo>
                    <a:pt x="38100" y="0"/>
                  </a:lnTo>
                  <a:lnTo>
                    <a:pt x="38100" y="1033526"/>
                  </a:lnTo>
                  <a:lnTo>
                    <a:pt x="0" y="1033526"/>
                  </a:lnTo>
                  <a:close/>
                </a:path>
              </a:pathLst>
            </a:custGeom>
            <a:solidFill>
              <a:srgbClr val="7068F4"/>
            </a:solidFill>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842516" y="571054"/>
            <a:ext cx="5152281" cy="459879"/>
          </a:xfrm>
          <a:prstGeom prst="rect">
            <a:avLst/>
          </a:prstGeom>
        </p:spPr>
        <p:txBody>
          <a:bodyPr lIns="0" tIns="0" rIns="0" bIns="0" rtlCol="0" anchor="t">
            <a:spAutoFit/>
          </a:bodyPr>
          <a:lstStyle/>
          <a:p>
            <a:pPr algn="l">
              <a:lnSpc>
                <a:spcPts val="3499"/>
              </a:lnSpc>
            </a:pPr>
            <a:r>
              <a:rPr lang="en-US" sz="2812" b="1">
                <a:solidFill>
                  <a:srgbClr val="7068F4"/>
                </a:solidFill>
                <a:latin typeface="Barlow Bold"/>
                <a:ea typeface="Barlow Bold"/>
                <a:cs typeface="Barlow Bold"/>
                <a:sym typeface="Barlow Bold"/>
              </a:rPr>
              <a:t>Best Practices to Avoid Phishing</a:t>
            </a:r>
          </a:p>
        </p:txBody>
      </p:sp>
      <p:grpSp>
        <p:nvGrpSpPr>
          <p:cNvPr id="7" name="Group 7"/>
          <p:cNvGrpSpPr>
            <a:grpSpLocks noChangeAspect="1"/>
          </p:cNvGrpSpPr>
          <p:nvPr/>
        </p:nvGrpSpPr>
        <p:grpSpPr>
          <a:xfrm>
            <a:off x="2336601" y="1390055"/>
            <a:ext cx="5146327" cy="3521125"/>
            <a:chOff x="0" y="0"/>
            <a:chExt cx="6861770" cy="4694833"/>
          </a:xfrm>
        </p:grpSpPr>
        <p:sp>
          <p:nvSpPr>
            <p:cNvPr id="8" name="Freeform 8" descr="preencoded.png"/>
            <p:cNvSpPr/>
            <p:nvPr/>
          </p:nvSpPr>
          <p:spPr>
            <a:xfrm>
              <a:off x="0" y="0"/>
              <a:ext cx="6861810" cy="4694809"/>
            </a:xfrm>
            <a:custGeom>
              <a:avLst/>
              <a:gdLst/>
              <a:ahLst/>
              <a:cxnLst/>
              <a:rect l="l" t="t" r="r" b="b"/>
              <a:pathLst>
                <a:path w="6861810" h="4694809">
                  <a:moveTo>
                    <a:pt x="0" y="0"/>
                  </a:moveTo>
                  <a:lnTo>
                    <a:pt x="6861810" y="0"/>
                  </a:lnTo>
                  <a:lnTo>
                    <a:pt x="6861810" y="4694809"/>
                  </a:lnTo>
                  <a:lnTo>
                    <a:pt x="0" y="4694809"/>
                  </a:lnTo>
                  <a:lnTo>
                    <a:pt x="0" y="0"/>
                  </a:lnTo>
                  <a:close/>
                </a:path>
              </a:pathLst>
            </a:custGeom>
            <a:blipFill>
              <a:blip r:embed="rId4"/>
              <a:stretch>
                <a:fillRect t="-71" b="-72"/>
              </a:stretch>
            </a:blipFill>
          </p:spPr>
        </p:sp>
      </p:grpSp>
      <p:sp>
        <p:nvSpPr>
          <p:cNvPr id="9" name="TextBox 9"/>
          <p:cNvSpPr txBox="1"/>
          <p:nvPr/>
        </p:nvSpPr>
        <p:spPr>
          <a:xfrm>
            <a:off x="9320510" y="1311622"/>
            <a:ext cx="8134499" cy="1133307"/>
          </a:xfrm>
          <a:prstGeom prst="rect">
            <a:avLst/>
          </a:prstGeom>
        </p:spPr>
        <p:txBody>
          <a:bodyPr lIns="0" tIns="0" rIns="0" bIns="0" rtlCol="0" anchor="t">
            <a:spAutoFit/>
          </a:bodyPr>
          <a:lstStyle/>
          <a:p>
            <a:pPr algn="l">
              <a:lnSpc>
                <a:spcPts val="1846"/>
              </a:lnSpc>
            </a:pPr>
            <a:r>
              <a:rPr lang="en-US" sz="1162">
                <a:solidFill>
                  <a:srgbClr val="272525"/>
                </a:solidFill>
                <a:latin typeface="Montserrat"/>
                <a:ea typeface="Montserrat"/>
                <a:cs typeface="Montserrat"/>
                <a:sym typeface="Montserrat"/>
              </a:rPr>
              <a:t>Protecting yourself from phishing and social engineering requires a combination of awareness and proactive security habits. By integrating these best practices into your daily digital routine, you can significantly reduce your risk of falling victim to these pervasive threats. Cybersecurity is a shared responsibility, and by taking the necessary steps to safeguard your personal and organizational data, you play a crucial role in building a more secure online ecosystem.</a:t>
            </a:r>
          </a:p>
        </p:txBody>
      </p:sp>
      <p:sp>
        <p:nvSpPr>
          <p:cNvPr id="10" name="TextBox 10"/>
          <p:cNvSpPr txBox="1"/>
          <p:nvPr/>
        </p:nvSpPr>
        <p:spPr>
          <a:xfrm>
            <a:off x="9310986" y="2505596"/>
            <a:ext cx="8134499" cy="1133307"/>
          </a:xfrm>
          <a:prstGeom prst="rect">
            <a:avLst/>
          </a:prstGeom>
        </p:spPr>
        <p:txBody>
          <a:bodyPr lIns="0" tIns="0" rIns="0" bIns="0" rtlCol="0" anchor="t">
            <a:spAutoFit/>
          </a:bodyPr>
          <a:lstStyle/>
          <a:p>
            <a:pPr algn="l">
              <a:lnSpc>
                <a:spcPts val="1846"/>
              </a:lnSpc>
            </a:pPr>
            <a:r>
              <a:rPr lang="en-US" sz="1162">
                <a:solidFill>
                  <a:srgbClr val="272525"/>
                </a:solidFill>
                <a:latin typeface="Montserrat"/>
                <a:ea typeface="Montserrat"/>
                <a:cs typeface="Montserrat"/>
                <a:sym typeface="Montserrat"/>
              </a:rPr>
              <a:t>The steps outlined in this section are simple yet incredibly effective. From scrutinizing email senders and URLs to maintaining a healthy skepticism towards unsolicited requests, these practices form the foundation of a robust defense against most online scams. Consistent application of these habits will empower you to navigate the digital landscape with greater confidence and vigilance, ultimately minimizing the impact of these persistent threats.</a:t>
            </a:r>
          </a:p>
        </p:txBody>
      </p:sp>
      <p:sp>
        <p:nvSpPr>
          <p:cNvPr id="11" name="TextBox 11"/>
          <p:cNvSpPr txBox="1"/>
          <p:nvPr/>
        </p:nvSpPr>
        <p:spPr>
          <a:xfrm>
            <a:off x="9320510" y="3699570"/>
            <a:ext cx="8134499" cy="904707"/>
          </a:xfrm>
          <a:prstGeom prst="rect">
            <a:avLst/>
          </a:prstGeom>
        </p:spPr>
        <p:txBody>
          <a:bodyPr lIns="0" tIns="0" rIns="0" bIns="0" rtlCol="0" anchor="t">
            <a:spAutoFit/>
          </a:bodyPr>
          <a:lstStyle/>
          <a:p>
            <a:pPr algn="l">
              <a:lnSpc>
                <a:spcPts val="1846"/>
              </a:lnSpc>
            </a:pPr>
            <a:r>
              <a:rPr lang="en-US" sz="1162">
                <a:solidFill>
                  <a:srgbClr val="272525"/>
                </a:solidFill>
                <a:latin typeface="Montserrat"/>
                <a:ea typeface="Montserrat"/>
                <a:cs typeface="Montserrat"/>
                <a:sym typeface="Montserrat"/>
              </a:rPr>
              <a:t>Remember, phishing and social engineering attacks are constantly evolving, and staying informed is key to maintaining a strong security posture. By regularly reviewing the latest trends and best practices, you can ensure that your defenses remain up-to-date and effective. Together, we can work towards a more secure digital future, where the risks posed by these deceptive tactics are significantly reduced.</a:t>
            </a:r>
          </a:p>
        </p:txBody>
      </p:sp>
      <p:sp>
        <p:nvSpPr>
          <p:cNvPr id="12" name="TextBox 12"/>
          <p:cNvSpPr txBox="1"/>
          <p:nvPr/>
        </p:nvSpPr>
        <p:spPr>
          <a:xfrm>
            <a:off x="842516" y="5251251"/>
            <a:ext cx="3186856" cy="289322"/>
          </a:xfrm>
          <a:prstGeom prst="rect">
            <a:avLst/>
          </a:prstGeom>
        </p:spPr>
        <p:txBody>
          <a:bodyPr lIns="0" tIns="0" rIns="0" bIns="0" rtlCol="0" anchor="t">
            <a:spAutoFit/>
          </a:bodyPr>
          <a:lstStyle/>
          <a:p>
            <a:pPr algn="l">
              <a:lnSpc>
                <a:spcPts val="2124"/>
              </a:lnSpc>
            </a:pPr>
            <a:r>
              <a:rPr lang="en-US" sz="1687" b="1">
                <a:solidFill>
                  <a:srgbClr val="7068F4"/>
                </a:solidFill>
                <a:latin typeface="Barlow Bold"/>
                <a:ea typeface="Barlow Bold"/>
                <a:cs typeface="Barlow Bold"/>
                <a:sym typeface="Barlow Bold"/>
              </a:rPr>
              <a:t>Your Shield Against Online Scams</a:t>
            </a:r>
          </a:p>
        </p:txBody>
      </p:sp>
      <p:grpSp>
        <p:nvGrpSpPr>
          <p:cNvPr id="13" name="Group 13"/>
          <p:cNvGrpSpPr/>
          <p:nvPr/>
        </p:nvGrpSpPr>
        <p:grpSpPr>
          <a:xfrm>
            <a:off x="842516" y="5745808"/>
            <a:ext cx="307925" cy="307925"/>
            <a:chOff x="0" y="0"/>
            <a:chExt cx="410567" cy="410567"/>
          </a:xfrm>
        </p:grpSpPr>
        <p:sp>
          <p:nvSpPr>
            <p:cNvPr id="14" name="Freeform 14"/>
            <p:cNvSpPr/>
            <p:nvPr/>
          </p:nvSpPr>
          <p:spPr>
            <a:xfrm>
              <a:off x="0" y="0"/>
              <a:ext cx="410591" cy="410591"/>
            </a:xfrm>
            <a:custGeom>
              <a:avLst/>
              <a:gdLst/>
              <a:ahLst/>
              <a:cxnLst/>
              <a:rect l="l" t="t" r="r" b="b"/>
              <a:pathLst>
                <a:path w="410591" h="410591">
                  <a:moveTo>
                    <a:pt x="0" y="164338"/>
                  </a:moveTo>
                  <a:cubicBezTo>
                    <a:pt x="0" y="73533"/>
                    <a:pt x="73533" y="0"/>
                    <a:pt x="164338" y="0"/>
                  </a:cubicBezTo>
                  <a:lnTo>
                    <a:pt x="246253" y="0"/>
                  </a:lnTo>
                  <a:cubicBezTo>
                    <a:pt x="336931" y="0"/>
                    <a:pt x="410591" y="73533"/>
                    <a:pt x="410591" y="164338"/>
                  </a:cubicBezTo>
                  <a:lnTo>
                    <a:pt x="410591" y="246253"/>
                  </a:lnTo>
                  <a:cubicBezTo>
                    <a:pt x="410591" y="336931"/>
                    <a:pt x="337058" y="410591"/>
                    <a:pt x="246253" y="410591"/>
                  </a:cubicBezTo>
                  <a:lnTo>
                    <a:pt x="164338" y="410591"/>
                  </a:lnTo>
                  <a:cubicBezTo>
                    <a:pt x="73533" y="410591"/>
                    <a:pt x="0" y="337058"/>
                    <a:pt x="0" y="246253"/>
                  </a:cubicBezTo>
                  <a:close/>
                </a:path>
              </a:pathLst>
            </a:custGeom>
            <a:solidFill>
              <a:srgbClr val="EEEFF5"/>
            </a:solidFill>
          </p:spPr>
        </p:sp>
      </p:grpSp>
      <p:sp>
        <p:nvSpPr>
          <p:cNvPr id="15" name="TextBox 15"/>
          <p:cNvSpPr txBox="1"/>
          <p:nvPr/>
        </p:nvSpPr>
        <p:spPr>
          <a:xfrm>
            <a:off x="888355" y="5793209"/>
            <a:ext cx="216099" cy="241547"/>
          </a:xfrm>
          <a:prstGeom prst="rect">
            <a:avLst/>
          </a:prstGeom>
        </p:spPr>
        <p:txBody>
          <a:bodyPr lIns="0" tIns="0" rIns="0" bIns="0" rtlCol="0" anchor="t">
            <a:spAutoFit/>
          </a:bodyPr>
          <a:lstStyle/>
          <a:p>
            <a:pPr algn="ctr">
              <a:lnSpc>
                <a:spcPts val="1687"/>
              </a:lnSpc>
            </a:pPr>
            <a:r>
              <a:rPr lang="en-US" sz="1687" b="1">
                <a:solidFill>
                  <a:srgbClr val="272525"/>
                </a:solidFill>
                <a:latin typeface="Barlow Bold"/>
                <a:ea typeface="Barlow Bold"/>
                <a:cs typeface="Barlow Bold"/>
                <a:sym typeface="Barlow Bold"/>
              </a:rPr>
              <a:t>1</a:t>
            </a:r>
          </a:p>
        </p:txBody>
      </p:sp>
      <p:sp>
        <p:nvSpPr>
          <p:cNvPr id="16" name="TextBox 16"/>
          <p:cNvSpPr txBox="1"/>
          <p:nvPr/>
        </p:nvSpPr>
        <p:spPr>
          <a:xfrm>
            <a:off x="1287215" y="5773788"/>
            <a:ext cx="1838771" cy="244079"/>
          </a:xfrm>
          <a:prstGeom prst="rect">
            <a:avLst/>
          </a:prstGeom>
        </p:spPr>
        <p:txBody>
          <a:bodyPr lIns="0" tIns="0" rIns="0" bIns="0" rtlCol="0" anchor="t">
            <a:spAutoFit/>
          </a:bodyPr>
          <a:lstStyle/>
          <a:p>
            <a:pPr algn="l">
              <a:lnSpc>
                <a:spcPts val="1750"/>
              </a:lnSpc>
            </a:pPr>
            <a:r>
              <a:rPr lang="en-US" sz="1375" b="1">
                <a:solidFill>
                  <a:srgbClr val="272525"/>
                </a:solidFill>
                <a:latin typeface="Barlow Bold"/>
                <a:ea typeface="Barlow Bold"/>
                <a:cs typeface="Barlow Bold"/>
                <a:sym typeface="Barlow Bold"/>
              </a:rPr>
              <a:t>Think Before You Click!</a:t>
            </a:r>
          </a:p>
        </p:txBody>
      </p:sp>
      <p:sp>
        <p:nvSpPr>
          <p:cNvPr id="17" name="TextBox 17"/>
          <p:cNvSpPr txBox="1"/>
          <p:nvPr/>
        </p:nvSpPr>
        <p:spPr>
          <a:xfrm>
            <a:off x="1287215" y="6061770"/>
            <a:ext cx="16158270" cy="257175"/>
          </a:xfrm>
          <a:prstGeom prst="rect">
            <a:avLst/>
          </a:prstGeom>
        </p:spPr>
        <p:txBody>
          <a:bodyPr lIns="0" tIns="0" rIns="0" bIns="0" rtlCol="0" anchor="t">
            <a:spAutoFit/>
          </a:bodyPr>
          <a:lstStyle/>
          <a:p>
            <a:pPr algn="l">
              <a:lnSpc>
                <a:spcPts val="1687"/>
              </a:lnSpc>
            </a:pPr>
            <a:r>
              <a:rPr lang="en-US" sz="1062">
                <a:solidFill>
                  <a:srgbClr val="272525"/>
                </a:solidFill>
                <a:latin typeface="Montserrat"/>
                <a:ea typeface="Montserrat"/>
                <a:cs typeface="Montserrat"/>
                <a:sym typeface="Montserrat"/>
              </a:rPr>
              <a:t>Always pause and scrutinize emails, messages, and links. Does something feel off? Trust your instincts.</a:t>
            </a:r>
          </a:p>
        </p:txBody>
      </p:sp>
      <p:grpSp>
        <p:nvGrpSpPr>
          <p:cNvPr id="18" name="Group 18"/>
          <p:cNvGrpSpPr/>
          <p:nvPr/>
        </p:nvGrpSpPr>
        <p:grpSpPr>
          <a:xfrm>
            <a:off x="842516" y="6592640"/>
            <a:ext cx="307925" cy="307925"/>
            <a:chOff x="0" y="0"/>
            <a:chExt cx="410567" cy="410567"/>
          </a:xfrm>
        </p:grpSpPr>
        <p:sp>
          <p:nvSpPr>
            <p:cNvPr id="19" name="Freeform 19"/>
            <p:cNvSpPr/>
            <p:nvPr/>
          </p:nvSpPr>
          <p:spPr>
            <a:xfrm>
              <a:off x="0" y="0"/>
              <a:ext cx="410591" cy="410591"/>
            </a:xfrm>
            <a:custGeom>
              <a:avLst/>
              <a:gdLst/>
              <a:ahLst/>
              <a:cxnLst/>
              <a:rect l="l" t="t" r="r" b="b"/>
              <a:pathLst>
                <a:path w="410591" h="410591">
                  <a:moveTo>
                    <a:pt x="0" y="164338"/>
                  </a:moveTo>
                  <a:cubicBezTo>
                    <a:pt x="0" y="73533"/>
                    <a:pt x="73533" y="0"/>
                    <a:pt x="164338" y="0"/>
                  </a:cubicBezTo>
                  <a:lnTo>
                    <a:pt x="246253" y="0"/>
                  </a:lnTo>
                  <a:cubicBezTo>
                    <a:pt x="336931" y="0"/>
                    <a:pt x="410591" y="73533"/>
                    <a:pt x="410591" y="164338"/>
                  </a:cubicBezTo>
                  <a:lnTo>
                    <a:pt x="410591" y="246253"/>
                  </a:lnTo>
                  <a:cubicBezTo>
                    <a:pt x="410591" y="336931"/>
                    <a:pt x="337058" y="410591"/>
                    <a:pt x="246253" y="410591"/>
                  </a:cubicBezTo>
                  <a:lnTo>
                    <a:pt x="164338" y="410591"/>
                  </a:lnTo>
                  <a:cubicBezTo>
                    <a:pt x="73533" y="410591"/>
                    <a:pt x="0" y="337058"/>
                    <a:pt x="0" y="246253"/>
                  </a:cubicBezTo>
                  <a:close/>
                </a:path>
              </a:pathLst>
            </a:custGeom>
            <a:solidFill>
              <a:srgbClr val="EEEFF5"/>
            </a:solidFill>
          </p:spPr>
        </p:sp>
      </p:grpSp>
      <p:sp>
        <p:nvSpPr>
          <p:cNvPr id="20" name="TextBox 20"/>
          <p:cNvSpPr txBox="1"/>
          <p:nvPr/>
        </p:nvSpPr>
        <p:spPr>
          <a:xfrm>
            <a:off x="888355" y="6640041"/>
            <a:ext cx="216099" cy="241547"/>
          </a:xfrm>
          <a:prstGeom prst="rect">
            <a:avLst/>
          </a:prstGeom>
        </p:spPr>
        <p:txBody>
          <a:bodyPr lIns="0" tIns="0" rIns="0" bIns="0" rtlCol="0" anchor="t">
            <a:spAutoFit/>
          </a:bodyPr>
          <a:lstStyle/>
          <a:p>
            <a:pPr algn="ctr">
              <a:lnSpc>
                <a:spcPts val="1687"/>
              </a:lnSpc>
            </a:pPr>
            <a:r>
              <a:rPr lang="en-US" sz="1687" b="1">
                <a:solidFill>
                  <a:srgbClr val="272525"/>
                </a:solidFill>
                <a:latin typeface="Barlow Bold"/>
                <a:ea typeface="Barlow Bold"/>
                <a:cs typeface="Barlow Bold"/>
                <a:sym typeface="Barlow Bold"/>
              </a:rPr>
              <a:t>2</a:t>
            </a:r>
          </a:p>
        </p:txBody>
      </p:sp>
      <p:sp>
        <p:nvSpPr>
          <p:cNvPr id="21" name="TextBox 21"/>
          <p:cNvSpPr txBox="1"/>
          <p:nvPr/>
        </p:nvSpPr>
        <p:spPr>
          <a:xfrm>
            <a:off x="1287215" y="6620619"/>
            <a:ext cx="2170659" cy="244079"/>
          </a:xfrm>
          <a:prstGeom prst="rect">
            <a:avLst/>
          </a:prstGeom>
        </p:spPr>
        <p:txBody>
          <a:bodyPr lIns="0" tIns="0" rIns="0" bIns="0" rtlCol="0" anchor="t">
            <a:spAutoFit/>
          </a:bodyPr>
          <a:lstStyle/>
          <a:p>
            <a:pPr algn="l">
              <a:lnSpc>
                <a:spcPts val="1750"/>
              </a:lnSpc>
            </a:pPr>
            <a:r>
              <a:rPr lang="en-US" sz="1375" b="1">
                <a:solidFill>
                  <a:srgbClr val="272525"/>
                </a:solidFill>
                <a:latin typeface="Barlow Bold"/>
                <a:ea typeface="Barlow Bold"/>
                <a:cs typeface="Barlow Bold"/>
                <a:sym typeface="Barlow Bold"/>
              </a:rPr>
              <a:t>Verify with Official Sources</a:t>
            </a:r>
          </a:p>
        </p:txBody>
      </p:sp>
      <p:sp>
        <p:nvSpPr>
          <p:cNvPr id="22" name="TextBox 22"/>
          <p:cNvSpPr txBox="1"/>
          <p:nvPr/>
        </p:nvSpPr>
        <p:spPr>
          <a:xfrm>
            <a:off x="1287215" y="6908601"/>
            <a:ext cx="16158270" cy="257175"/>
          </a:xfrm>
          <a:prstGeom prst="rect">
            <a:avLst/>
          </a:prstGeom>
        </p:spPr>
        <p:txBody>
          <a:bodyPr lIns="0" tIns="0" rIns="0" bIns="0" rtlCol="0" anchor="t">
            <a:spAutoFit/>
          </a:bodyPr>
          <a:lstStyle/>
          <a:p>
            <a:pPr algn="l">
              <a:lnSpc>
                <a:spcPts val="1687"/>
              </a:lnSpc>
            </a:pPr>
            <a:r>
              <a:rPr lang="en-US" sz="1062">
                <a:solidFill>
                  <a:srgbClr val="272525"/>
                </a:solidFill>
                <a:latin typeface="Montserrat"/>
                <a:ea typeface="Montserrat"/>
                <a:cs typeface="Montserrat"/>
                <a:sym typeface="Montserrat"/>
              </a:rPr>
              <a:t>If a message seems urgent or suspicious, contact the organization directly using their official website or a known phone number, not the contact info provided in the suspicious message.</a:t>
            </a:r>
          </a:p>
        </p:txBody>
      </p:sp>
      <p:grpSp>
        <p:nvGrpSpPr>
          <p:cNvPr id="23" name="Group 23"/>
          <p:cNvGrpSpPr/>
          <p:nvPr/>
        </p:nvGrpSpPr>
        <p:grpSpPr>
          <a:xfrm>
            <a:off x="842516" y="7439471"/>
            <a:ext cx="307925" cy="307925"/>
            <a:chOff x="0" y="0"/>
            <a:chExt cx="410567" cy="410567"/>
          </a:xfrm>
        </p:grpSpPr>
        <p:sp>
          <p:nvSpPr>
            <p:cNvPr id="24" name="Freeform 24"/>
            <p:cNvSpPr/>
            <p:nvPr/>
          </p:nvSpPr>
          <p:spPr>
            <a:xfrm>
              <a:off x="0" y="0"/>
              <a:ext cx="410591" cy="410591"/>
            </a:xfrm>
            <a:custGeom>
              <a:avLst/>
              <a:gdLst/>
              <a:ahLst/>
              <a:cxnLst/>
              <a:rect l="l" t="t" r="r" b="b"/>
              <a:pathLst>
                <a:path w="410591" h="410591">
                  <a:moveTo>
                    <a:pt x="0" y="164338"/>
                  </a:moveTo>
                  <a:cubicBezTo>
                    <a:pt x="0" y="73533"/>
                    <a:pt x="73533" y="0"/>
                    <a:pt x="164338" y="0"/>
                  </a:cubicBezTo>
                  <a:lnTo>
                    <a:pt x="246253" y="0"/>
                  </a:lnTo>
                  <a:cubicBezTo>
                    <a:pt x="336931" y="0"/>
                    <a:pt x="410591" y="73533"/>
                    <a:pt x="410591" y="164338"/>
                  </a:cubicBezTo>
                  <a:lnTo>
                    <a:pt x="410591" y="246253"/>
                  </a:lnTo>
                  <a:cubicBezTo>
                    <a:pt x="410591" y="336931"/>
                    <a:pt x="337058" y="410591"/>
                    <a:pt x="246253" y="410591"/>
                  </a:cubicBezTo>
                  <a:lnTo>
                    <a:pt x="164338" y="410591"/>
                  </a:lnTo>
                  <a:cubicBezTo>
                    <a:pt x="73533" y="410591"/>
                    <a:pt x="0" y="337058"/>
                    <a:pt x="0" y="246253"/>
                  </a:cubicBezTo>
                  <a:close/>
                </a:path>
              </a:pathLst>
            </a:custGeom>
            <a:solidFill>
              <a:srgbClr val="EEEFF5"/>
            </a:solidFill>
          </p:spPr>
        </p:sp>
      </p:grpSp>
      <p:sp>
        <p:nvSpPr>
          <p:cNvPr id="25" name="TextBox 25"/>
          <p:cNvSpPr txBox="1"/>
          <p:nvPr/>
        </p:nvSpPr>
        <p:spPr>
          <a:xfrm>
            <a:off x="888355" y="7486874"/>
            <a:ext cx="216099" cy="241547"/>
          </a:xfrm>
          <a:prstGeom prst="rect">
            <a:avLst/>
          </a:prstGeom>
        </p:spPr>
        <p:txBody>
          <a:bodyPr lIns="0" tIns="0" rIns="0" bIns="0" rtlCol="0" anchor="t">
            <a:spAutoFit/>
          </a:bodyPr>
          <a:lstStyle/>
          <a:p>
            <a:pPr algn="ctr">
              <a:lnSpc>
                <a:spcPts val="1687"/>
              </a:lnSpc>
            </a:pPr>
            <a:r>
              <a:rPr lang="en-US" sz="1687" b="1">
                <a:solidFill>
                  <a:srgbClr val="272525"/>
                </a:solidFill>
                <a:latin typeface="Barlow Bold"/>
                <a:ea typeface="Barlow Bold"/>
                <a:cs typeface="Barlow Bold"/>
                <a:sym typeface="Barlow Bold"/>
              </a:rPr>
              <a:t>3</a:t>
            </a:r>
          </a:p>
        </p:txBody>
      </p:sp>
      <p:sp>
        <p:nvSpPr>
          <p:cNvPr id="26" name="TextBox 26"/>
          <p:cNvSpPr txBox="1"/>
          <p:nvPr/>
        </p:nvSpPr>
        <p:spPr>
          <a:xfrm>
            <a:off x="1287215" y="7467451"/>
            <a:ext cx="3050084" cy="244079"/>
          </a:xfrm>
          <a:prstGeom prst="rect">
            <a:avLst/>
          </a:prstGeom>
        </p:spPr>
        <p:txBody>
          <a:bodyPr lIns="0" tIns="0" rIns="0" bIns="0" rtlCol="0" anchor="t">
            <a:spAutoFit/>
          </a:bodyPr>
          <a:lstStyle/>
          <a:p>
            <a:pPr algn="l">
              <a:lnSpc>
                <a:spcPts val="1750"/>
              </a:lnSpc>
            </a:pPr>
            <a:r>
              <a:rPr lang="en-US" sz="1375" b="1">
                <a:solidFill>
                  <a:srgbClr val="272525"/>
                </a:solidFill>
                <a:latin typeface="Barlow Bold"/>
                <a:ea typeface="Barlow Bold"/>
                <a:cs typeface="Barlow Bold"/>
                <a:sym typeface="Barlow Bold"/>
              </a:rPr>
              <a:t>Use Multi-Factor Authentication (MFA)</a:t>
            </a:r>
          </a:p>
        </p:txBody>
      </p:sp>
      <p:sp>
        <p:nvSpPr>
          <p:cNvPr id="27" name="TextBox 27"/>
          <p:cNvSpPr txBox="1"/>
          <p:nvPr/>
        </p:nvSpPr>
        <p:spPr>
          <a:xfrm>
            <a:off x="1287215" y="7755434"/>
            <a:ext cx="16158270" cy="257175"/>
          </a:xfrm>
          <a:prstGeom prst="rect">
            <a:avLst/>
          </a:prstGeom>
        </p:spPr>
        <p:txBody>
          <a:bodyPr lIns="0" tIns="0" rIns="0" bIns="0" rtlCol="0" anchor="t">
            <a:spAutoFit/>
          </a:bodyPr>
          <a:lstStyle/>
          <a:p>
            <a:pPr algn="l">
              <a:lnSpc>
                <a:spcPts val="1687"/>
              </a:lnSpc>
            </a:pPr>
            <a:r>
              <a:rPr lang="en-US" sz="1062">
                <a:solidFill>
                  <a:srgbClr val="272525"/>
                </a:solidFill>
                <a:latin typeface="Montserrat"/>
                <a:ea typeface="Montserrat"/>
                <a:cs typeface="Montserrat"/>
                <a:sym typeface="Montserrat"/>
              </a:rPr>
              <a:t>Enable MFA whenever possible. This adds an extra layer of security, making it much harder for attackers to access your accounts even if they steal your password.</a:t>
            </a:r>
          </a:p>
        </p:txBody>
      </p:sp>
      <p:grpSp>
        <p:nvGrpSpPr>
          <p:cNvPr id="28" name="Group 28"/>
          <p:cNvGrpSpPr/>
          <p:nvPr/>
        </p:nvGrpSpPr>
        <p:grpSpPr>
          <a:xfrm>
            <a:off x="842516" y="8286304"/>
            <a:ext cx="307925" cy="307925"/>
            <a:chOff x="0" y="0"/>
            <a:chExt cx="410567" cy="410567"/>
          </a:xfrm>
        </p:grpSpPr>
        <p:sp>
          <p:nvSpPr>
            <p:cNvPr id="29" name="Freeform 29"/>
            <p:cNvSpPr/>
            <p:nvPr/>
          </p:nvSpPr>
          <p:spPr>
            <a:xfrm>
              <a:off x="0" y="0"/>
              <a:ext cx="410591" cy="410591"/>
            </a:xfrm>
            <a:custGeom>
              <a:avLst/>
              <a:gdLst/>
              <a:ahLst/>
              <a:cxnLst/>
              <a:rect l="l" t="t" r="r" b="b"/>
              <a:pathLst>
                <a:path w="410591" h="410591">
                  <a:moveTo>
                    <a:pt x="0" y="164338"/>
                  </a:moveTo>
                  <a:cubicBezTo>
                    <a:pt x="0" y="73533"/>
                    <a:pt x="73533" y="0"/>
                    <a:pt x="164338" y="0"/>
                  </a:cubicBezTo>
                  <a:lnTo>
                    <a:pt x="246253" y="0"/>
                  </a:lnTo>
                  <a:cubicBezTo>
                    <a:pt x="336931" y="0"/>
                    <a:pt x="410591" y="73533"/>
                    <a:pt x="410591" y="164338"/>
                  </a:cubicBezTo>
                  <a:lnTo>
                    <a:pt x="410591" y="246253"/>
                  </a:lnTo>
                  <a:cubicBezTo>
                    <a:pt x="410591" y="336931"/>
                    <a:pt x="337058" y="410591"/>
                    <a:pt x="246253" y="410591"/>
                  </a:cubicBezTo>
                  <a:lnTo>
                    <a:pt x="164338" y="410591"/>
                  </a:lnTo>
                  <a:cubicBezTo>
                    <a:pt x="73533" y="410591"/>
                    <a:pt x="0" y="337058"/>
                    <a:pt x="0" y="246253"/>
                  </a:cubicBezTo>
                  <a:close/>
                </a:path>
              </a:pathLst>
            </a:custGeom>
            <a:solidFill>
              <a:srgbClr val="EEEFF5"/>
            </a:solidFill>
          </p:spPr>
        </p:sp>
      </p:grpSp>
      <p:sp>
        <p:nvSpPr>
          <p:cNvPr id="30" name="TextBox 30"/>
          <p:cNvSpPr txBox="1"/>
          <p:nvPr/>
        </p:nvSpPr>
        <p:spPr>
          <a:xfrm>
            <a:off x="888355" y="8333705"/>
            <a:ext cx="216099" cy="241547"/>
          </a:xfrm>
          <a:prstGeom prst="rect">
            <a:avLst/>
          </a:prstGeom>
        </p:spPr>
        <p:txBody>
          <a:bodyPr lIns="0" tIns="0" rIns="0" bIns="0" rtlCol="0" anchor="t">
            <a:spAutoFit/>
          </a:bodyPr>
          <a:lstStyle/>
          <a:p>
            <a:pPr algn="ctr">
              <a:lnSpc>
                <a:spcPts val="1687"/>
              </a:lnSpc>
            </a:pPr>
            <a:r>
              <a:rPr lang="en-US" sz="1687" b="1">
                <a:solidFill>
                  <a:srgbClr val="272525"/>
                </a:solidFill>
                <a:latin typeface="Barlow Bold"/>
                <a:ea typeface="Barlow Bold"/>
                <a:cs typeface="Barlow Bold"/>
                <a:sym typeface="Barlow Bold"/>
              </a:rPr>
              <a:t>4</a:t>
            </a:r>
          </a:p>
        </p:txBody>
      </p:sp>
      <p:sp>
        <p:nvSpPr>
          <p:cNvPr id="31" name="TextBox 31"/>
          <p:cNvSpPr txBox="1"/>
          <p:nvPr/>
        </p:nvSpPr>
        <p:spPr>
          <a:xfrm>
            <a:off x="1287215" y="8314284"/>
            <a:ext cx="2283768" cy="244079"/>
          </a:xfrm>
          <a:prstGeom prst="rect">
            <a:avLst/>
          </a:prstGeom>
        </p:spPr>
        <p:txBody>
          <a:bodyPr lIns="0" tIns="0" rIns="0" bIns="0" rtlCol="0" anchor="t">
            <a:spAutoFit/>
          </a:bodyPr>
          <a:lstStyle/>
          <a:p>
            <a:pPr algn="l">
              <a:lnSpc>
                <a:spcPts val="1750"/>
              </a:lnSpc>
            </a:pPr>
            <a:r>
              <a:rPr lang="en-US" sz="1375" b="1">
                <a:solidFill>
                  <a:srgbClr val="272525"/>
                </a:solidFill>
                <a:latin typeface="Barlow Bold"/>
                <a:ea typeface="Barlow Bold"/>
                <a:cs typeface="Barlow Bold"/>
                <a:sym typeface="Barlow Bold"/>
              </a:rPr>
              <a:t>Report Suspicious Messages</a:t>
            </a:r>
          </a:p>
        </p:txBody>
      </p:sp>
      <p:sp>
        <p:nvSpPr>
          <p:cNvPr id="32" name="TextBox 32"/>
          <p:cNvSpPr txBox="1"/>
          <p:nvPr/>
        </p:nvSpPr>
        <p:spPr>
          <a:xfrm>
            <a:off x="1287215" y="8602266"/>
            <a:ext cx="16158270" cy="257175"/>
          </a:xfrm>
          <a:prstGeom prst="rect">
            <a:avLst/>
          </a:prstGeom>
        </p:spPr>
        <p:txBody>
          <a:bodyPr lIns="0" tIns="0" rIns="0" bIns="0" rtlCol="0" anchor="t">
            <a:spAutoFit/>
          </a:bodyPr>
          <a:lstStyle/>
          <a:p>
            <a:pPr algn="l">
              <a:lnSpc>
                <a:spcPts val="1687"/>
              </a:lnSpc>
            </a:pPr>
            <a:r>
              <a:rPr lang="en-US" sz="1062">
                <a:solidFill>
                  <a:srgbClr val="272525"/>
                </a:solidFill>
                <a:latin typeface="Montserrat"/>
                <a:ea typeface="Montserrat"/>
                <a:cs typeface="Montserrat"/>
                <a:sym typeface="Montserrat"/>
              </a:rPr>
              <a:t>If you receive a phishing attempt, report it immediately to our IT or security team. Your report helps protect everyone else.</a:t>
            </a:r>
          </a:p>
        </p:txBody>
      </p:sp>
      <p:grpSp>
        <p:nvGrpSpPr>
          <p:cNvPr id="33" name="Group 33"/>
          <p:cNvGrpSpPr/>
          <p:nvPr/>
        </p:nvGrpSpPr>
        <p:grpSpPr>
          <a:xfrm>
            <a:off x="842516" y="9133135"/>
            <a:ext cx="307925" cy="307925"/>
            <a:chOff x="0" y="0"/>
            <a:chExt cx="410567" cy="410567"/>
          </a:xfrm>
        </p:grpSpPr>
        <p:sp>
          <p:nvSpPr>
            <p:cNvPr id="34" name="Freeform 34"/>
            <p:cNvSpPr/>
            <p:nvPr/>
          </p:nvSpPr>
          <p:spPr>
            <a:xfrm>
              <a:off x="0" y="0"/>
              <a:ext cx="410591" cy="410591"/>
            </a:xfrm>
            <a:custGeom>
              <a:avLst/>
              <a:gdLst/>
              <a:ahLst/>
              <a:cxnLst/>
              <a:rect l="l" t="t" r="r" b="b"/>
              <a:pathLst>
                <a:path w="410591" h="410591">
                  <a:moveTo>
                    <a:pt x="0" y="164338"/>
                  </a:moveTo>
                  <a:cubicBezTo>
                    <a:pt x="0" y="73533"/>
                    <a:pt x="73533" y="0"/>
                    <a:pt x="164338" y="0"/>
                  </a:cubicBezTo>
                  <a:lnTo>
                    <a:pt x="246253" y="0"/>
                  </a:lnTo>
                  <a:cubicBezTo>
                    <a:pt x="336931" y="0"/>
                    <a:pt x="410591" y="73533"/>
                    <a:pt x="410591" y="164338"/>
                  </a:cubicBezTo>
                  <a:lnTo>
                    <a:pt x="410591" y="246253"/>
                  </a:lnTo>
                  <a:cubicBezTo>
                    <a:pt x="410591" y="336931"/>
                    <a:pt x="337058" y="410591"/>
                    <a:pt x="246253" y="410591"/>
                  </a:cubicBezTo>
                  <a:lnTo>
                    <a:pt x="164338" y="410591"/>
                  </a:lnTo>
                  <a:cubicBezTo>
                    <a:pt x="73533" y="410591"/>
                    <a:pt x="0" y="337058"/>
                    <a:pt x="0" y="246253"/>
                  </a:cubicBezTo>
                  <a:close/>
                </a:path>
              </a:pathLst>
            </a:custGeom>
            <a:solidFill>
              <a:srgbClr val="EEEFF5"/>
            </a:solidFill>
          </p:spPr>
        </p:sp>
      </p:grpSp>
      <p:sp>
        <p:nvSpPr>
          <p:cNvPr id="35" name="TextBox 35"/>
          <p:cNvSpPr txBox="1"/>
          <p:nvPr/>
        </p:nvSpPr>
        <p:spPr>
          <a:xfrm>
            <a:off x="888355" y="9180537"/>
            <a:ext cx="216099" cy="241547"/>
          </a:xfrm>
          <a:prstGeom prst="rect">
            <a:avLst/>
          </a:prstGeom>
        </p:spPr>
        <p:txBody>
          <a:bodyPr lIns="0" tIns="0" rIns="0" bIns="0" rtlCol="0" anchor="t">
            <a:spAutoFit/>
          </a:bodyPr>
          <a:lstStyle/>
          <a:p>
            <a:pPr algn="ctr">
              <a:lnSpc>
                <a:spcPts val="1687"/>
              </a:lnSpc>
            </a:pPr>
            <a:r>
              <a:rPr lang="en-US" sz="1687" b="1">
                <a:solidFill>
                  <a:srgbClr val="272525"/>
                </a:solidFill>
                <a:latin typeface="Barlow Bold"/>
                <a:ea typeface="Barlow Bold"/>
                <a:cs typeface="Barlow Bold"/>
                <a:sym typeface="Barlow Bold"/>
              </a:rPr>
              <a:t>5</a:t>
            </a:r>
          </a:p>
        </p:txBody>
      </p:sp>
      <p:sp>
        <p:nvSpPr>
          <p:cNvPr id="36" name="TextBox 36"/>
          <p:cNvSpPr txBox="1"/>
          <p:nvPr/>
        </p:nvSpPr>
        <p:spPr>
          <a:xfrm>
            <a:off x="1287215" y="9161115"/>
            <a:ext cx="2994720" cy="244079"/>
          </a:xfrm>
          <a:prstGeom prst="rect">
            <a:avLst/>
          </a:prstGeom>
        </p:spPr>
        <p:txBody>
          <a:bodyPr lIns="0" tIns="0" rIns="0" bIns="0" rtlCol="0" anchor="t">
            <a:spAutoFit/>
          </a:bodyPr>
          <a:lstStyle/>
          <a:p>
            <a:pPr algn="l">
              <a:lnSpc>
                <a:spcPts val="1750"/>
              </a:lnSpc>
            </a:pPr>
            <a:r>
              <a:rPr lang="en-US" sz="1375" b="1">
                <a:solidFill>
                  <a:srgbClr val="272525"/>
                </a:solidFill>
                <a:latin typeface="Barlow Bold"/>
                <a:ea typeface="Barlow Bold"/>
                <a:cs typeface="Barlow Bold"/>
                <a:sym typeface="Barlow Bold"/>
              </a:rPr>
              <a:t>Keep Software &amp; Browsers Up to Date</a:t>
            </a:r>
          </a:p>
        </p:txBody>
      </p:sp>
      <p:sp>
        <p:nvSpPr>
          <p:cNvPr id="37" name="TextBox 37"/>
          <p:cNvSpPr txBox="1"/>
          <p:nvPr/>
        </p:nvSpPr>
        <p:spPr>
          <a:xfrm>
            <a:off x="1287215" y="9449097"/>
            <a:ext cx="16158270" cy="257175"/>
          </a:xfrm>
          <a:prstGeom prst="rect">
            <a:avLst/>
          </a:prstGeom>
        </p:spPr>
        <p:txBody>
          <a:bodyPr lIns="0" tIns="0" rIns="0" bIns="0" rtlCol="0" anchor="t">
            <a:spAutoFit/>
          </a:bodyPr>
          <a:lstStyle/>
          <a:p>
            <a:pPr algn="l">
              <a:lnSpc>
                <a:spcPts val="1687"/>
              </a:lnSpc>
            </a:pPr>
            <a:r>
              <a:rPr lang="en-US" sz="1062">
                <a:solidFill>
                  <a:srgbClr val="272525"/>
                </a:solidFill>
                <a:latin typeface="Montserrat"/>
                <a:ea typeface="Montserrat"/>
                <a:cs typeface="Montserrat"/>
                <a:sym typeface="Montserrat"/>
              </a:rPr>
              <a:t>Regularly update your operating system, web browsers, and all software. Updates often include critical security patches that protect against known vulnerabilities.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813346" y="540098"/>
            <a:ext cx="6347669" cy="453777"/>
          </a:xfrm>
          <a:prstGeom prst="rect">
            <a:avLst/>
          </a:prstGeom>
        </p:spPr>
        <p:txBody>
          <a:bodyPr lIns="0" tIns="0" rIns="0" bIns="0" rtlCol="0" anchor="t">
            <a:spAutoFit/>
          </a:bodyPr>
          <a:lstStyle/>
          <a:p>
            <a:pPr algn="l">
              <a:lnSpc>
                <a:spcPts val="3374"/>
              </a:lnSpc>
            </a:pPr>
            <a:r>
              <a:rPr lang="en-US" sz="2687" b="1">
                <a:solidFill>
                  <a:srgbClr val="7068F4"/>
                </a:solidFill>
                <a:latin typeface="Barlow Bold"/>
                <a:ea typeface="Barlow Bold"/>
                <a:cs typeface="Barlow Bold"/>
                <a:sym typeface="Barlow Bold"/>
              </a:rPr>
              <a:t>Real-World Examples of Phishing Attacks</a:t>
            </a:r>
          </a:p>
        </p:txBody>
      </p:sp>
      <p:grpSp>
        <p:nvGrpSpPr>
          <p:cNvPr id="7" name="Group 7"/>
          <p:cNvGrpSpPr>
            <a:grpSpLocks noChangeAspect="1"/>
          </p:cNvGrpSpPr>
          <p:nvPr/>
        </p:nvGrpSpPr>
        <p:grpSpPr>
          <a:xfrm>
            <a:off x="813346" y="1340792"/>
            <a:ext cx="8169474" cy="5589537"/>
            <a:chOff x="0" y="0"/>
            <a:chExt cx="10892632" cy="7452717"/>
          </a:xfrm>
        </p:grpSpPr>
        <p:sp>
          <p:nvSpPr>
            <p:cNvPr id="8" name="Freeform 8" descr="preencoded.png"/>
            <p:cNvSpPr/>
            <p:nvPr/>
          </p:nvSpPr>
          <p:spPr>
            <a:xfrm>
              <a:off x="0" y="0"/>
              <a:ext cx="10892663" cy="7452741"/>
            </a:xfrm>
            <a:custGeom>
              <a:avLst/>
              <a:gdLst/>
              <a:ahLst/>
              <a:cxnLst/>
              <a:rect l="l" t="t" r="r" b="b"/>
              <a:pathLst>
                <a:path w="10892663" h="7452741">
                  <a:moveTo>
                    <a:pt x="0" y="0"/>
                  </a:moveTo>
                  <a:lnTo>
                    <a:pt x="10892663" y="0"/>
                  </a:lnTo>
                  <a:lnTo>
                    <a:pt x="10892663" y="7452741"/>
                  </a:lnTo>
                  <a:lnTo>
                    <a:pt x="0" y="7452741"/>
                  </a:lnTo>
                  <a:lnTo>
                    <a:pt x="0" y="0"/>
                  </a:lnTo>
                  <a:close/>
                </a:path>
              </a:pathLst>
            </a:custGeom>
            <a:blipFill>
              <a:blip r:embed="rId4"/>
              <a:stretch>
                <a:fillRect l="-3" r="-3"/>
              </a:stretch>
            </a:blipFill>
          </p:spPr>
        </p:sp>
      </p:grpSp>
      <p:sp>
        <p:nvSpPr>
          <p:cNvPr id="9" name="TextBox 9"/>
          <p:cNvSpPr txBox="1"/>
          <p:nvPr/>
        </p:nvSpPr>
        <p:spPr>
          <a:xfrm>
            <a:off x="9314706" y="1263402"/>
            <a:ext cx="8169474" cy="645477"/>
          </a:xfrm>
          <a:prstGeom prst="rect">
            <a:avLst/>
          </a:prstGeom>
        </p:spPr>
        <p:txBody>
          <a:bodyPr lIns="0" tIns="0" rIns="0" bIns="0" rtlCol="0" anchor="t">
            <a:spAutoFit/>
          </a:bodyPr>
          <a:lstStyle/>
          <a:p>
            <a:pPr algn="l">
              <a:lnSpc>
                <a:spcPts val="1787"/>
              </a:lnSpc>
            </a:pPr>
            <a:r>
              <a:rPr lang="en-US" sz="1100">
                <a:solidFill>
                  <a:srgbClr val="272525"/>
                </a:solidFill>
                <a:latin typeface="Montserrat"/>
                <a:ea typeface="Montserrat"/>
                <a:cs typeface="Montserrat"/>
                <a:sym typeface="Montserrat"/>
              </a:rPr>
              <a:t>Understanding real-world examples is crucial to grasping how these attacks unfold. Phishing attempts constantly evolve, adapting to current events and employing sophisticated social engineering techniques. By reviewing these specific cases, you can better prepare to recognize and avoid similar traps in the future.</a:t>
            </a:r>
          </a:p>
        </p:txBody>
      </p:sp>
      <p:sp>
        <p:nvSpPr>
          <p:cNvPr id="10" name="TextBox 10"/>
          <p:cNvSpPr txBox="1"/>
          <p:nvPr/>
        </p:nvSpPr>
        <p:spPr>
          <a:xfrm>
            <a:off x="9314706" y="2145581"/>
            <a:ext cx="8169474" cy="645477"/>
          </a:xfrm>
          <a:prstGeom prst="rect">
            <a:avLst/>
          </a:prstGeom>
        </p:spPr>
        <p:txBody>
          <a:bodyPr lIns="0" tIns="0" rIns="0" bIns="0" rtlCol="0" anchor="t">
            <a:spAutoFit/>
          </a:bodyPr>
          <a:lstStyle/>
          <a:p>
            <a:pPr algn="l">
              <a:lnSpc>
                <a:spcPts val="1787"/>
              </a:lnSpc>
            </a:pPr>
            <a:r>
              <a:rPr lang="en-US" sz="1100">
                <a:solidFill>
                  <a:srgbClr val="272525"/>
                </a:solidFill>
                <a:latin typeface="Montserrat"/>
                <a:ea typeface="Montserrat"/>
                <a:cs typeface="Montserrat"/>
                <a:sym typeface="Montserrat"/>
              </a:rPr>
              <a:t>These examples highlight the diverse and ever-evolving tactics that cybercriminals use to target unsuspecting victims. From financial scams designed to steal sensitive information to exploiting global crises for malicious gain, the methods employed by these bad actors continue to grow in sophistication.</a:t>
            </a:r>
          </a:p>
        </p:txBody>
      </p:sp>
      <p:sp>
        <p:nvSpPr>
          <p:cNvPr id="11" name="TextBox 11"/>
          <p:cNvSpPr txBox="1"/>
          <p:nvPr/>
        </p:nvSpPr>
        <p:spPr>
          <a:xfrm>
            <a:off x="9358759" y="3027760"/>
            <a:ext cx="8169474" cy="645477"/>
          </a:xfrm>
          <a:prstGeom prst="rect">
            <a:avLst/>
          </a:prstGeom>
        </p:spPr>
        <p:txBody>
          <a:bodyPr lIns="0" tIns="0" rIns="0" bIns="0" rtlCol="0" anchor="t">
            <a:spAutoFit/>
          </a:bodyPr>
          <a:lstStyle/>
          <a:p>
            <a:pPr algn="l">
              <a:lnSpc>
                <a:spcPts val="1787"/>
              </a:lnSpc>
            </a:pPr>
            <a:r>
              <a:rPr lang="en-US" sz="1100">
                <a:solidFill>
                  <a:srgbClr val="272525"/>
                </a:solidFill>
                <a:latin typeface="Montserrat"/>
                <a:ea typeface="Montserrat"/>
                <a:cs typeface="Montserrat"/>
                <a:sym typeface="Montserrat"/>
              </a:rPr>
              <a:t>What these varied phishing schemes all have in common, however, is a reliance on human psychology and a calculated effort to bypass our natural defenses. Scammers leverage social engineering, fear-mongering, and a false sense of urgency to coerce individuals into letting their guard down and falling for these deceptive schemes.</a:t>
            </a:r>
          </a:p>
        </p:txBody>
      </p:sp>
      <p:sp>
        <p:nvSpPr>
          <p:cNvPr id="12" name="TextBox 12"/>
          <p:cNvSpPr txBox="1"/>
          <p:nvPr/>
        </p:nvSpPr>
        <p:spPr>
          <a:xfrm>
            <a:off x="9358759" y="3911362"/>
            <a:ext cx="8169474" cy="645477"/>
          </a:xfrm>
          <a:prstGeom prst="rect">
            <a:avLst/>
          </a:prstGeom>
        </p:spPr>
        <p:txBody>
          <a:bodyPr lIns="0" tIns="0" rIns="0" bIns="0" rtlCol="0" anchor="t">
            <a:spAutoFit/>
          </a:bodyPr>
          <a:lstStyle/>
          <a:p>
            <a:pPr algn="l">
              <a:lnSpc>
                <a:spcPts val="1787"/>
              </a:lnSpc>
            </a:pPr>
            <a:r>
              <a:rPr lang="en-US" sz="1100">
                <a:solidFill>
                  <a:srgbClr val="272525"/>
                </a:solidFill>
                <a:latin typeface="Montserrat"/>
                <a:ea typeface="Montserrat"/>
                <a:cs typeface="Montserrat"/>
                <a:sym typeface="Montserrat"/>
              </a:rPr>
              <a:t>Vigilance and critical thinking remain your most powerful defenses against these manipulative tactics. By developing a keen eye for the red flags of phishing and cultivating healthy skepticism, you can protect yourself and your organization from the devastating consequences of these online scams.</a:t>
            </a:r>
          </a:p>
        </p:txBody>
      </p:sp>
      <p:sp>
        <p:nvSpPr>
          <p:cNvPr id="13" name="TextBox 13"/>
          <p:cNvSpPr txBox="1"/>
          <p:nvPr/>
        </p:nvSpPr>
        <p:spPr>
          <a:xfrm>
            <a:off x="9314706" y="4794965"/>
            <a:ext cx="8169474" cy="864552"/>
          </a:xfrm>
          <a:prstGeom prst="rect">
            <a:avLst/>
          </a:prstGeom>
        </p:spPr>
        <p:txBody>
          <a:bodyPr lIns="0" tIns="0" rIns="0" bIns="0" rtlCol="0" anchor="t">
            <a:spAutoFit/>
          </a:bodyPr>
          <a:lstStyle/>
          <a:p>
            <a:pPr algn="l">
              <a:lnSpc>
                <a:spcPts val="1787"/>
              </a:lnSpc>
            </a:pPr>
            <a:r>
              <a:rPr lang="en-US" sz="1100">
                <a:solidFill>
                  <a:srgbClr val="272525"/>
                </a:solidFill>
                <a:latin typeface="Montserrat"/>
                <a:ea typeface="Montserrat"/>
                <a:cs typeface="Montserrat"/>
                <a:sym typeface="Montserrat"/>
              </a:rPr>
              <a:t>Throughout this comprehensive deck on phishing awareness, we'll arm you with the knowledge and strategies needed to identify, avoid, and respond to a wide range of phishing attacks. With this essential training, you'll be better equipped to navigate the digital landscape and maintain the integrity of your personal and professional information.</a:t>
            </a:r>
          </a:p>
        </p:txBody>
      </p:sp>
      <p:grpSp>
        <p:nvGrpSpPr>
          <p:cNvPr id="14" name="Group 14"/>
          <p:cNvGrpSpPr/>
          <p:nvPr/>
        </p:nvGrpSpPr>
        <p:grpSpPr>
          <a:xfrm>
            <a:off x="813346" y="8686949"/>
            <a:ext cx="16661309" cy="19050"/>
            <a:chOff x="0" y="0"/>
            <a:chExt cx="22215078" cy="25400"/>
          </a:xfrm>
        </p:grpSpPr>
        <p:sp>
          <p:nvSpPr>
            <p:cNvPr id="15" name="Freeform 15"/>
            <p:cNvSpPr/>
            <p:nvPr/>
          </p:nvSpPr>
          <p:spPr>
            <a:xfrm>
              <a:off x="0" y="0"/>
              <a:ext cx="22215094" cy="25400"/>
            </a:xfrm>
            <a:custGeom>
              <a:avLst/>
              <a:gdLst/>
              <a:ahLst/>
              <a:cxnLst/>
              <a:rect l="l" t="t" r="r" b="b"/>
              <a:pathLst>
                <a:path w="22215094" h="25400">
                  <a:moveTo>
                    <a:pt x="0" y="12700"/>
                  </a:moveTo>
                  <a:cubicBezTo>
                    <a:pt x="0" y="5715"/>
                    <a:pt x="5715" y="0"/>
                    <a:pt x="12700" y="0"/>
                  </a:cubicBezTo>
                  <a:lnTo>
                    <a:pt x="22202394" y="0"/>
                  </a:lnTo>
                  <a:cubicBezTo>
                    <a:pt x="22209379" y="0"/>
                    <a:pt x="22215094" y="5715"/>
                    <a:pt x="22215094" y="12700"/>
                  </a:cubicBezTo>
                  <a:cubicBezTo>
                    <a:pt x="22215094" y="19685"/>
                    <a:pt x="22209379" y="25400"/>
                    <a:pt x="22202394" y="25400"/>
                  </a:cubicBezTo>
                  <a:lnTo>
                    <a:pt x="12700" y="25400"/>
                  </a:lnTo>
                  <a:cubicBezTo>
                    <a:pt x="5715" y="25400"/>
                    <a:pt x="0" y="19685"/>
                    <a:pt x="0" y="12700"/>
                  </a:cubicBezTo>
                  <a:close/>
                </a:path>
              </a:pathLst>
            </a:custGeom>
            <a:solidFill>
              <a:srgbClr val="C1C3D0"/>
            </a:solidFill>
          </p:spPr>
        </p:sp>
      </p:grpSp>
      <p:grpSp>
        <p:nvGrpSpPr>
          <p:cNvPr id="16" name="Group 16"/>
          <p:cNvGrpSpPr/>
          <p:nvPr/>
        </p:nvGrpSpPr>
        <p:grpSpPr>
          <a:xfrm>
            <a:off x="4927847" y="8290471"/>
            <a:ext cx="19050" cy="396479"/>
            <a:chOff x="0" y="0"/>
            <a:chExt cx="25400" cy="528638"/>
          </a:xfrm>
        </p:grpSpPr>
        <p:sp>
          <p:nvSpPr>
            <p:cNvPr id="17" name="Freeform 17"/>
            <p:cNvSpPr/>
            <p:nvPr/>
          </p:nvSpPr>
          <p:spPr>
            <a:xfrm>
              <a:off x="0" y="0"/>
              <a:ext cx="25400" cy="528701"/>
            </a:xfrm>
            <a:custGeom>
              <a:avLst/>
              <a:gdLst/>
              <a:ahLst/>
              <a:cxnLst/>
              <a:rect l="l" t="t" r="r" b="b"/>
              <a:pathLst>
                <a:path w="25400" h="528701">
                  <a:moveTo>
                    <a:pt x="0" y="12700"/>
                  </a:moveTo>
                  <a:cubicBezTo>
                    <a:pt x="0" y="5715"/>
                    <a:pt x="5715" y="0"/>
                    <a:pt x="12700" y="0"/>
                  </a:cubicBezTo>
                  <a:cubicBezTo>
                    <a:pt x="19685" y="0"/>
                    <a:pt x="25400" y="5715"/>
                    <a:pt x="25400" y="12700"/>
                  </a:cubicBezTo>
                  <a:lnTo>
                    <a:pt x="25400" y="516001"/>
                  </a:lnTo>
                  <a:cubicBezTo>
                    <a:pt x="25400" y="522986"/>
                    <a:pt x="19685" y="528701"/>
                    <a:pt x="12700" y="528701"/>
                  </a:cubicBezTo>
                  <a:cubicBezTo>
                    <a:pt x="5715" y="528701"/>
                    <a:pt x="0" y="522986"/>
                    <a:pt x="0" y="516001"/>
                  </a:cubicBezTo>
                  <a:close/>
                </a:path>
              </a:pathLst>
            </a:custGeom>
            <a:solidFill>
              <a:srgbClr val="C1C3D0"/>
            </a:solidFill>
          </p:spPr>
        </p:sp>
      </p:grpSp>
      <p:grpSp>
        <p:nvGrpSpPr>
          <p:cNvPr id="18" name="Group 18"/>
          <p:cNvGrpSpPr/>
          <p:nvPr/>
        </p:nvGrpSpPr>
        <p:grpSpPr>
          <a:xfrm>
            <a:off x="4788694" y="8538270"/>
            <a:ext cx="297359" cy="297359"/>
            <a:chOff x="0" y="0"/>
            <a:chExt cx="396478" cy="396478"/>
          </a:xfrm>
        </p:grpSpPr>
        <p:sp>
          <p:nvSpPr>
            <p:cNvPr id="19" name="Freeform 19"/>
            <p:cNvSpPr/>
            <p:nvPr/>
          </p:nvSpPr>
          <p:spPr>
            <a:xfrm>
              <a:off x="0" y="0"/>
              <a:ext cx="396494" cy="396494"/>
            </a:xfrm>
            <a:custGeom>
              <a:avLst/>
              <a:gdLst/>
              <a:ahLst/>
              <a:cxnLst/>
              <a:rect l="l" t="t" r="r" b="b"/>
              <a:pathLst>
                <a:path w="396494" h="396494">
                  <a:moveTo>
                    <a:pt x="0" y="158623"/>
                  </a:moveTo>
                  <a:cubicBezTo>
                    <a:pt x="0" y="70993"/>
                    <a:pt x="70993" y="0"/>
                    <a:pt x="158623" y="0"/>
                  </a:cubicBezTo>
                  <a:lnTo>
                    <a:pt x="237871" y="0"/>
                  </a:lnTo>
                  <a:cubicBezTo>
                    <a:pt x="325501" y="0"/>
                    <a:pt x="396494" y="70993"/>
                    <a:pt x="396494" y="158623"/>
                  </a:cubicBezTo>
                  <a:lnTo>
                    <a:pt x="396494" y="237871"/>
                  </a:lnTo>
                  <a:cubicBezTo>
                    <a:pt x="396494" y="325501"/>
                    <a:pt x="325501" y="396494"/>
                    <a:pt x="237871" y="396494"/>
                  </a:cubicBezTo>
                  <a:lnTo>
                    <a:pt x="158623" y="396494"/>
                  </a:lnTo>
                  <a:cubicBezTo>
                    <a:pt x="70993" y="396494"/>
                    <a:pt x="0" y="325501"/>
                    <a:pt x="0" y="237871"/>
                  </a:cubicBezTo>
                  <a:close/>
                </a:path>
              </a:pathLst>
            </a:custGeom>
            <a:solidFill>
              <a:srgbClr val="EEEFF5"/>
            </a:solidFill>
          </p:spPr>
        </p:sp>
      </p:grpSp>
      <p:sp>
        <p:nvSpPr>
          <p:cNvPr id="20" name="TextBox 20"/>
          <p:cNvSpPr txBox="1"/>
          <p:nvPr/>
        </p:nvSpPr>
        <p:spPr>
          <a:xfrm>
            <a:off x="4833045" y="8585150"/>
            <a:ext cx="208657" cy="232172"/>
          </a:xfrm>
          <a:prstGeom prst="rect">
            <a:avLst/>
          </a:prstGeom>
        </p:spPr>
        <p:txBody>
          <a:bodyPr lIns="0" tIns="0" rIns="0" bIns="0" rtlCol="0" anchor="t">
            <a:spAutoFit/>
          </a:bodyPr>
          <a:lstStyle/>
          <a:p>
            <a:pPr algn="ctr">
              <a:lnSpc>
                <a:spcPts val="1625"/>
              </a:lnSpc>
            </a:pPr>
            <a:r>
              <a:rPr lang="en-US" sz="1625" b="1">
                <a:solidFill>
                  <a:srgbClr val="272525"/>
                </a:solidFill>
                <a:latin typeface="Barlow Bold"/>
                <a:ea typeface="Barlow Bold"/>
                <a:cs typeface="Barlow Bold"/>
                <a:sym typeface="Barlow Bold"/>
              </a:rPr>
              <a:t>1</a:t>
            </a:r>
          </a:p>
        </p:txBody>
      </p:sp>
      <p:sp>
        <p:nvSpPr>
          <p:cNvPr id="21" name="TextBox 21"/>
          <p:cNvSpPr txBox="1"/>
          <p:nvPr/>
        </p:nvSpPr>
        <p:spPr>
          <a:xfrm>
            <a:off x="4067770" y="7429500"/>
            <a:ext cx="1739205" cy="226963"/>
          </a:xfrm>
          <a:prstGeom prst="rect">
            <a:avLst/>
          </a:prstGeom>
        </p:spPr>
        <p:txBody>
          <a:bodyPr lIns="0" tIns="0" rIns="0" bIns="0" rtlCol="0" anchor="t">
            <a:spAutoFit/>
          </a:bodyPr>
          <a:lstStyle/>
          <a:p>
            <a:pPr algn="ctr">
              <a:lnSpc>
                <a:spcPts val="1687"/>
              </a:lnSpc>
            </a:pPr>
            <a:r>
              <a:rPr lang="en-US" sz="1312" b="1">
                <a:solidFill>
                  <a:srgbClr val="272525"/>
                </a:solidFill>
                <a:latin typeface="Barlow Bold"/>
                <a:ea typeface="Barlow Bold"/>
                <a:cs typeface="Barlow Bold"/>
                <a:sym typeface="Barlow Bold"/>
              </a:rPr>
              <a:t>Fake PayPal Alert</a:t>
            </a:r>
          </a:p>
        </p:txBody>
      </p:sp>
      <p:sp>
        <p:nvSpPr>
          <p:cNvPr id="22" name="TextBox 22"/>
          <p:cNvSpPr txBox="1"/>
          <p:nvPr/>
        </p:nvSpPr>
        <p:spPr>
          <a:xfrm>
            <a:off x="945505" y="7688015"/>
            <a:ext cx="7983736" cy="470297"/>
          </a:xfrm>
          <a:prstGeom prst="rect">
            <a:avLst/>
          </a:prstGeom>
        </p:spPr>
        <p:txBody>
          <a:bodyPr lIns="0" tIns="0" rIns="0" bIns="0" rtlCol="0" anchor="t">
            <a:spAutoFit/>
          </a:bodyPr>
          <a:lstStyle/>
          <a:p>
            <a:pPr algn="ctr">
              <a:lnSpc>
                <a:spcPts val="1625"/>
              </a:lnSpc>
            </a:pPr>
            <a:r>
              <a:rPr lang="en-US" sz="1000">
                <a:solidFill>
                  <a:srgbClr val="272525"/>
                </a:solidFill>
                <a:latin typeface="Montserrat"/>
                <a:ea typeface="Montserrat"/>
                <a:cs typeface="Montserrat"/>
                <a:sym typeface="Montserrat"/>
              </a:rPr>
              <a:t>Users received emails disguised as official PayPal alerts, falsely claiming unusual account activity. They were prompted to click a link to "reset their password," which led to a fraudulent login page designed to steal credentials.</a:t>
            </a:r>
          </a:p>
        </p:txBody>
      </p:sp>
      <p:grpSp>
        <p:nvGrpSpPr>
          <p:cNvPr id="23" name="Group 23"/>
          <p:cNvGrpSpPr/>
          <p:nvPr/>
        </p:nvGrpSpPr>
        <p:grpSpPr>
          <a:xfrm>
            <a:off x="9134475" y="8686949"/>
            <a:ext cx="19050" cy="396479"/>
            <a:chOff x="0" y="0"/>
            <a:chExt cx="25400" cy="528638"/>
          </a:xfrm>
        </p:grpSpPr>
        <p:sp>
          <p:nvSpPr>
            <p:cNvPr id="24" name="Freeform 24"/>
            <p:cNvSpPr/>
            <p:nvPr/>
          </p:nvSpPr>
          <p:spPr>
            <a:xfrm>
              <a:off x="0" y="0"/>
              <a:ext cx="25400" cy="528701"/>
            </a:xfrm>
            <a:custGeom>
              <a:avLst/>
              <a:gdLst/>
              <a:ahLst/>
              <a:cxnLst/>
              <a:rect l="l" t="t" r="r" b="b"/>
              <a:pathLst>
                <a:path w="25400" h="528701">
                  <a:moveTo>
                    <a:pt x="0" y="12700"/>
                  </a:moveTo>
                  <a:cubicBezTo>
                    <a:pt x="0" y="5715"/>
                    <a:pt x="5715" y="0"/>
                    <a:pt x="12700" y="0"/>
                  </a:cubicBezTo>
                  <a:cubicBezTo>
                    <a:pt x="19685" y="0"/>
                    <a:pt x="25400" y="5715"/>
                    <a:pt x="25400" y="12700"/>
                  </a:cubicBezTo>
                  <a:lnTo>
                    <a:pt x="25400" y="516001"/>
                  </a:lnTo>
                  <a:cubicBezTo>
                    <a:pt x="25400" y="522986"/>
                    <a:pt x="19685" y="528701"/>
                    <a:pt x="12700" y="528701"/>
                  </a:cubicBezTo>
                  <a:cubicBezTo>
                    <a:pt x="5715" y="528701"/>
                    <a:pt x="0" y="522986"/>
                    <a:pt x="0" y="516001"/>
                  </a:cubicBezTo>
                  <a:close/>
                </a:path>
              </a:pathLst>
            </a:custGeom>
            <a:solidFill>
              <a:srgbClr val="C1C3D0"/>
            </a:solidFill>
          </p:spPr>
        </p:sp>
      </p:grpSp>
      <p:grpSp>
        <p:nvGrpSpPr>
          <p:cNvPr id="25" name="Group 25"/>
          <p:cNvGrpSpPr/>
          <p:nvPr/>
        </p:nvGrpSpPr>
        <p:grpSpPr>
          <a:xfrm>
            <a:off x="8995321" y="8538270"/>
            <a:ext cx="297359" cy="297359"/>
            <a:chOff x="0" y="0"/>
            <a:chExt cx="396478" cy="396478"/>
          </a:xfrm>
        </p:grpSpPr>
        <p:sp>
          <p:nvSpPr>
            <p:cNvPr id="26" name="Freeform 26"/>
            <p:cNvSpPr/>
            <p:nvPr/>
          </p:nvSpPr>
          <p:spPr>
            <a:xfrm>
              <a:off x="0" y="0"/>
              <a:ext cx="396494" cy="396494"/>
            </a:xfrm>
            <a:custGeom>
              <a:avLst/>
              <a:gdLst/>
              <a:ahLst/>
              <a:cxnLst/>
              <a:rect l="l" t="t" r="r" b="b"/>
              <a:pathLst>
                <a:path w="396494" h="396494">
                  <a:moveTo>
                    <a:pt x="0" y="158623"/>
                  </a:moveTo>
                  <a:cubicBezTo>
                    <a:pt x="0" y="70993"/>
                    <a:pt x="70993" y="0"/>
                    <a:pt x="158623" y="0"/>
                  </a:cubicBezTo>
                  <a:lnTo>
                    <a:pt x="237871" y="0"/>
                  </a:lnTo>
                  <a:cubicBezTo>
                    <a:pt x="325501" y="0"/>
                    <a:pt x="396494" y="70993"/>
                    <a:pt x="396494" y="158623"/>
                  </a:cubicBezTo>
                  <a:lnTo>
                    <a:pt x="396494" y="237871"/>
                  </a:lnTo>
                  <a:cubicBezTo>
                    <a:pt x="396494" y="325501"/>
                    <a:pt x="325501" y="396494"/>
                    <a:pt x="237871" y="396494"/>
                  </a:cubicBezTo>
                  <a:lnTo>
                    <a:pt x="158623" y="396494"/>
                  </a:lnTo>
                  <a:cubicBezTo>
                    <a:pt x="70993" y="396494"/>
                    <a:pt x="0" y="325501"/>
                    <a:pt x="0" y="237871"/>
                  </a:cubicBezTo>
                  <a:close/>
                </a:path>
              </a:pathLst>
            </a:custGeom>
            <a:solidFill>
              <a:srgbClr val="EEEFF5"/>
            </a:solidFill>
          </p:spPr>
        </p:sp>
      </p:grpSp>
      <p:sp>
        <p:nvSpPr>
          <p:cNvPr id="27" name="TextBox 27"/>
          <p:cNvSpPr txBox="1"/>
          <p:nvPr/>
        </p:nvSpPr>
        <p:spPr>
          <a:xfrm>
            <a:off x="9039671" y="8585150"/>
            <a:ext cx="208658" cy="232172"/>
          </a:xfrm>
          <a:prstGeom prst="rect">
            <a:avLst/>
          </a:prstGeom>
        </p:spPr>
        <p:txBody>
          <a:bodyPr lIns="0" tIns="0" rIns="0" bIns="0" rtlCol="0" anchor="t">
            <a:spAutoFit/>
          </a:bodyPr>
          <a:lstStyle/>
          <a:p>
            <a:pPr algn="ctr">
              <a:lnSpc>
                <a:spcPts val="1625"/>
              </a:lnSpc>
            </a:pPr>
            <a:r>
              <a:rPr lang="en-US" sz="1625" b="1">
                <a:solidFill>
                  <a:srgbClr val="272525"/>
                </a:solidFill>
                <a:latin typeface="Barlow Bold"/>
                <a:ea typeface="Barlow Bold"/>
                <a:cs typeface="Barlow Bold"/>
                <a:sym typeface="Barlow Bold"/>
              </a:rPr>
              <a:t>2</a:t>
            </a:r>
          </a:p>
        </p:txBody>
      </p:sp>
      <p:sp>
        <p:nvSpPr>
          <p:cNvPr id="28" name="TextBox 28"/>
          <p:cNvSpPr txBox="1"/>
          <p:nvPr/>
        </p:nvSpPr>
        <p:spPr>
          <a:xfrm>
            <a:off x="8113216" y="9206061"/>
            <a:ext cx="2061419" cy="226963"/>
          </a:xfrm>
          <a:prstGeom prst="rect">
            <a:avLst/>
          </a:prstGeom>
        </p:spPr>
        <p:txBody>
          <a:bodyPr lIns="0" tIns="0" rIns="0" bIns="0" rtlCol="0" anchor="t">
            <a:spAutoFit/>
          </a:bodyPr>
          <a:lstStyle/>
          <a:p>
            <a:pPr algn="ctr">
              <a:lnSpc>
                <a:spcPts val="1687"/>
              </a:lnSpc>
            </a:pPr>
            <a:r>
              <a:rPr lang="en-US" sz="1312" b="1">
                <a:solidFill>
                  <a:srgbClr val="272525"/>
                </a:solidFill>
                <a:latin typeface="Barlow Bold"/>
                <a:ea typeface="Barlow Bold"/>
                <a:cs typeface="Barlow Bold"/>
                <a:sym typeface="Barlow Bold"/>
              </a:rPr>
              <a:t>COVID-19 Relief Fund Scam</a:t>
            </a:r>
          </a:p>
        </p:txBody>
      </p:sp>
      <p:sp>
        <p:nvSpPr>
          <p:cNvPr id="29" name="TextBox 29"/>
          <p:cNvSpPr txBox="1"/>
          <p:nvPr/>
        </p:nvSpPr>
        <p:spPr>
          <a:xfrm>
            <a:off x="5152132" y="9464576"/>
            <a:ext cx="7983736" cy="681633"/>
          </a:xfrm>
          <a:prstGeom prst="rect">
            <a:avLst/>
          </a:prstGeom>
        </p:spPr>
        <p:txBody>
          <a:bodyPr lIns="0" tIns="0" rIns="0" bIns="0" rtlCol="0" anchor="t">
            <a:spAutoFit/>
          </a:bodyPr>
          <a:lstStyle/>
          <a:p>
            <a:pPr algn="ctr">
              <a:lnSpc>
                <a:spcPts val="1625"/>
              </a:lnSpc>
            </a:pPr>
            <a:r>
              <a:rPr lang="en-US" sz="1000">
                <a:solidFill>
                  <a:srgbClr val="272525"/>
                </a:solidFill>
                <a:latin typeface="Montserrat"/>
                <a:ea typeface="Montserrat"/>
                <a:cs typeface="Montserrat"/>
                <a:sym typeface="Montserrat"/>
              </a:rPr>
              <a:t>During the pandemic, attackers sent emails impersonating government or health organizations, offering "COVID-19 relief funds" or "stimulus packages." These emails often contained malicious links or attachments that installed malware or requested personal financial details.</a:t>
            </a:r>
          </a:p>
        </p:txBody>
      </p:sp>
      <p:grpSp>
        <p:nvGrpSpPr>
          <p:cNvPr id="30" name="Group 30"/>
          <p:cNvGrpSpPr/>
          <p:nvPr/>
        </p:nvGrpSpPr>
        <p:grpSpPr>
          <a:xfrm>
            <a:off x="13341102" y="8290471"/>
            <a:ext cx="19050" cy="396479"/>
            <a:chOff x="0" y="0"/>
            <a:chExt cx="25400" cy="528638"/>
          </a:xfrm>
        </p:grpSpPr>
        <p:sp>
          <p:nvSpPr>
            <p:cNvPr id="31" name="Freeform 31"/>
            <p:cNvSpPr/>
            <p:nvPr/>
          </p:nvSpPr>
          <p:spPr>
            <a:xfrm>
              <a:off x="0" y="0"/>
              <a:ext cx="25400" cy="528701"/>
            </a:xfrm>
            <a:custGeom>
              <a:avLst/>
              <a:gdLst/>
              <a:ahLst/>
              <a:cxnLst/>
              <a:rect l="l" t="t" r="r" b="b"/>
              <a:pathLst>
                <a:path w="25400" h="528701">
                  <a:moveTo>
                    <a:pt x="0" y="12700"/>
                  </a:moveTo>
                  <a:cubicBezTo>
                    <a:pt x="0" y="5715"/>
                    <a:pt x="5715" y="0"/>
                    <a:pt x="12700" y="0"/>
                  </a:cubicBezTo>
                  <a:cubicBezTo>
                    <a:pt x="19685" y="0"/>
                    <a:pt x="25400" y="5715"/>
                    <a:pt x="25400" y="12700"/>
                  </a:cubicBezTo>
                  <a:lnTo>
                    <a:pt x="25400" y="516001"/>
                  </a:lnTo>
                  <a:cubicBezTo>
                    <a:pt x="25400" y="522986"/>
                    <a:pt x="19685" y="528701"/>
                    <a:pt x="12700" y="528701"/>
                  </a:cubicBezTo>
                  <a:cubicBezTo>
                    <a:pt x="5715" y="528701"/>
                    <a:pt x="0" y="522986"/>
                    <a:pt x="0" y="516001"/>
                  </a:cubicBezTo>
                  <a:close/>
                </a:path>
              </a:pathLst>
            </a:custGeom>
            <a:solidFill>
              <a:srgbClr val="C1C3D0"/>
            </a:solidFill>
          </p:spPr>
        </p:sp>
      </p:grpSp>
      <p:grpSp>
        <p:nvGrpSpPr>
          <p:cNvPr id="32" name="Group 32"/>
          <p:cNvGrpSpPr/>
          <p:nvPr/>
        </p:nvGrpSpPr>
        <p:grpSpPr>
          <a:xfrm>
            <a:off x="13201947" y="8538270"/>
            <a:ext cx="297359" cy="297359"/>
            <a:chOff x="0" y="0"/>
            <a:chExt cx="396478" cy="396478"/>
          </a:xfrm>
        </p:grpSpPr>
        <p:sp>
          <p:nvSpPr>
            <p:cNvPr id="33" name="Freeform 33"/>
            <p:cNvSpPr/>
            <p:nvPr/>
          </p:nvSpPr>
          <p:spPr>
            <a:xfrm>
              <a:off x="0" y="0"/>
              <a:ext cx="396494" cy="396494"/>
            </a:xfrm>
            <a:custGeom>
              <a:avLst/>
              <a:gdLst/>
              <a:ahLst/>
              <a:cxnLst/>
              <a:rect l="l" t="t" r="r" b="b"/>
              <a:pathLst>
                <a:path w="396494" h="396494">
                  <a:moveTo>
                    <a:pt x="0" y="158623"/>
                  </a:moveTo>
                  <a:cubicBezTo>
                    <a:pt x="0" y="70993"/>
                    <a:pt x="70993" y="0"/>
                    <a:pt x="158623" y="0"/>
                  </a:cubicBezTo>
                  <a:lnTo>
                    <a:pt x="237871" y="0"/>
                  </a:lnTo>
                  <a:cubicBezTo>
                    <a:pt x="325501" y="0"/>
                    <a:pt x="396494" y="70993"/>
                    <a:pt x="396494" y="158623"/>
                  </a:cubicBezTo>
                  <a:lnTo>
                    <a:pt x="396494" y="237871"/>
                  </a:lnTo>
                  <a:cubicBezTo>
                    <a:pt x="396494" y="325501"/>
                    <a:pt x="325501" y="396494"/>
                    <a:pt x="237871" y="396494"/>
                  </a:cubicBezTo>
                  <a:lnTo>
                    <a:pt x="158623" y="396494"/>
                  </a:lnTo>
                  <a:cubicBezTo>
                    <a:pt x="70993" y="396494"/>
                    <a:pt x="0" y="325501"/>
                    <a:pt x="0" y="237871"/>
                  </a:cubicBezTo>
                  <a:close/>
                </a:path>
              </a:pathLst>
            </a:custGeom>
            <a:solidFill>
              <a:srgbClr val="EEEFF5"/>
            </a:solidFill>
          </p:spPr>
        </p:sp>
      </p:grpSp>
      <p:sp>
        <p:nvSpPr>
          <p:cNvPr id="34" name="TextBox 34"/>
          <p:cNvSpPr txBox="1"/>
          <p:nvPr/>
        </p:nvSpPr>
        <p:spPr>
          <a:xfrm>
            <a:off x="13246299" y="8585150"/>
            <a:ext cx="208658" cy="232172"/>
          </a:xfrm>
          <a:prstGeom prst="rect">
            <a:avLst/>
          </a:prstGeom>
        </p:spPr>
        <p:txBody>
          <a:bodyPr lIns="0" tIns="0" rIns="0" bIns="0" rtlCol="0" anchor="t">
            <a:spAutoFit/>
          </a:bodyPr>
          <a:lstStyle/>
          <a:p>
            <a:pPr algn="ctr">
              <a:lnSpc>
                <a:spcPts val="1625"/>
              </a:lnSpc>
            </a:pPr>
            <a:r>
              <a:rPr lang="en-US" sz="1625" b="1">
                <a:solidFill>
                  <a:srgbClr val="272525"/>
                </a:solidFill>
                <a:latin typeface="Barlow Bold"/>
                <a:ea typeface="Barlow Bold"/>
                <a:cs typeface="Barlow Bold"/>
                <a:sym typeface="Barlow Bold"/>
              </a:rPr>
              <a:t>3</a:t>
            </a:r>
          </a:p>
        </p:txBody>
      </p:sp>
      <p:sp>
        <p:nvSpPr>
          <p:cNvPr id="35" name="TextBox 35"/>
          <p:cNvSpPr txBox="1"/>
          <p:nvPr/>
        </p:nvSpPr>
        <p:spPr>
          <a:xfrm>
            <a:off x="11792396" y="7218164"/>
            <a:ext cx="3116461" cy="226963"/>
          </a:xfrm>
          <a:prstGeom prst="rect">
            <a:avLst/>
          </a:prstGeom>
        </p:spPr>
        <p:txBody>
          <a:bodyPr lIns="0" tIns="0" rIns="0" bIns="0" rtlCol="0" anchor="t">
            <a:spAutoFit/>
          </a:bodyPr>
          <a:lstStyle/>
          <a:p>
            <a:pPr algn="ctr">
              <a:lnSpc>
                <a:spcPts val="1687"/>
              </a:lnSpc>
            </a:pPr>
            <a:r>
              <a:rPr lang="en-US" sz="1312" b="1">
                <a:solidFill>
                  <a:srgbClr val="272525"/>
                </a:solidFill>
                <a:latin typeface="Barlow Bold"/>
                <a:ea typeface="Barlow Bold"/>
                <a:cs typeface="Barlow Bold"/>
                <a:sym typeface="Barlow Bold"/>
              </a:rPr>
              <a:t>CEO Fraud (Business Email Compromise)</a:t>
            </a:r>
          </a:p>
        </p:txBody>
      </p:sp>
      <p:sp>
        <p:nvSpPr>
          <p:cNvPr id="36" name="TextBox 36"/>
          <p:cNvSpPr txBox="1"/>
          <p:nvPr/>
        </p:nvSpPr>
        <p:spPr>
          <a:xfrm>
            <a:off x="9358759" y="7476679"/>
            <a:ext cx="7983736" cy="681633"/>
          </a:xfrm>
          <a:prstGeom prst="rect">
            <a:avLst/>
          </a:prstGeom>
        </p:spPr>
        <p:txBody>
          <a:bodyPr lIns="0" tIns="0" rIns="0" bIns="0" rtlCol="0" anchor="t">
            <a:spAutoFit/>
          </a:bodyPr>
          <a:lstStyle/>
          <a:p>
            <a:pPr algn="ctr">
              <a:lnSpc>
                <a:spcPts val="1625"/>
              </a:lnSpc>
            </a:pPr>
            <a:r>
              <a:rPr lang="en-US" sz="1000">
                <a:solidFill>
                  <a:srgbClr val="272525"/>
                </a:solidFill>
                <a:latin typeface="Montserrat"/>
                <a:ea typeface="Montserrat"/>
                <a:cs typeface="Montserrat"/>
                <a:sym typeface="Montserrat"/>
              </a:rPr>
              <a:t>A high-level executive's email account was either compromised or spoofed. The attacker then sent urgent emails to employees (often in finance) requesting immediate wire transfers to external accounts, disguised as confidential business transactions. Millions of dollars have been lost to such scams.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652760"/>
            <a:ext cx="6400205" cy="769144"/>
          </a:xfrm>
          <a:prstGeom prst="rect">
            <a:avLst/>
          </a:prstGeom>
        </p:spPr>
        <p:txBody>
          <a:bodyPr lIns="0" tIns="0" rIns="0" bIns="0" rtlCol="0" anchor="t">
            <a:spAutoFit/>
          </a:bodyPr>
          <a:lstStyle/>
          <a:p>
            <a:pPr algn="l">
              <a:lnSpc>
                <a:spcPts val="5812"/>
              </a:lnSpc>
            </a:pPr>
            <a:r>
              <a:rPr lang="en-US" sz="4625" b="1">
                <a:solidFill>
                  <a:srgbClr val="7068F4"/>
                </a:solidFill>
                <a:latin typeface="Barlow Bold"/>
                <a:ea typeface="Barlow Bold"/>
                <a:cs typeface="Barlow Bold"/>
                <a:sym typeface="Barlow Bold"/>
              </a:rPr>
              <a:t>Reporting and Response</a:t>
            </a:r>
          </a:p>
        </p:txBody>
      </p:sp>
      <p:sp>
        <p:nvSpPr>
          <p:cNvPr id="7" name="TextBox 7"/>
          <p:cNvSpPr txBox="1"/>
          <p:nvPr/>
        </p:nvSpPr>
        <p:spPr>
          <a:xfrm>
            <a:off x="947886" y="1795909"/>
            <a:ext cx="16392228" cy="796529"/>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Reporting suspicious activities is very important for our group's online safety. When you find a possible phishing attempt or a security threat, your quick action can stop harm to yourself and the whole company. We have clear rules to make sure every possible issue is handled well and fast.</a:t>
            </a:r>
          </a:p>
        </p:txBody>
      </p:sp>
      <p:sp>
        <p:nvSpPr>
          <p:cNvPr id="8" name="TextBox 8"/>
          <p:cNvSpPr txBox="1"/>
          <p:nvPr/>
        </p:nvSpPr>
        <p:spPr>
          <a:xfrm>
            <a:off x="947886" y="2769394"/>
            <a:ext cx="16392228" cy="796529"/>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By always reporting and following these rules, you help keep our environment secure for everyone. Your carefulness is very valuable in our ongoing fight against online threats and in building a strong "Think Before You Click" habit.</a:t>
            </a:r>
          </a:p>
        </p:txBody>
      </p:sp>
      <p:grpSp>
        <p:nvGrpSpPr>
          <p:cNvPr id="9" name="Group 9"/>
          <p:cNvGrpSpPr>
            <a:grpSpLocks noChangeAspect="1"/>
          </p:cNvGrpSpPr>
          <p:nvPr/>
        </p:nvGrpSpPr>
        <p:grpSpPr>
          <a:xfrm>
            <a:off x="947886" y="3819079"/>
            <a:ext cx="3692724" cy="2282130"/>
            <a:chOff x="0" y="0"/>
            <a:chExt cx="4923632" cy="3042840"/>
          </a:xfrm>
        </p:grpSpPr>
        <p:sp>
          <p:nvSpPr>
            <p:cNvPr id="10" name="Freeform 10" descr="preencoded.png"/>
            <p:cNvSpPr/>
            <p:nvPr/>
          </p:nvSpPr>
          <p:spPr>
            <a:xfrm>
              <a:off x="0" y="0"/>
              <a:ext cx="4923663" cy="3042793"/>
            </a:xfrm>
            <a:custGeom>
              <a:avLst/>
              <a:gdLst/>
              <a:ahLst/>
              <a:cxnLst/>
              <a:rect l="l" t="t" r="r" b="b"/>
              <a:pathLst>
                <a:path w="4923663" h="3042793">
                  <a:moveTo>
                    <a:pt x="0" y="0"/>
                  </a:moveTo>
                  <a:lnTo>
                    <a:pt x="4923663" y="0"/>
                  </a:lnTo>
                  <a:lnTo>
                    <a:pt x="4923663" y="3042793"/>
                  </a:lnTo>
                  <a:lnTo>
                    <a:pt x="0" y="3042793"/>
                  </a:lnTo>
                  <a:lnTo>
                    <a:pt x="0" y="0"/>
                  </a:lnTo>
                  <a:close/>
                </a:path>
              </a:pathLst>
            </a:custGeom>
            <a:blipFill>
              <a:blip r:embed="rId4"/>
              <a:stretch>
                <a:fillRect t="-44" b="-46"/>
              </a:stretch>
            </a:blipFill>
          </p:spPr>
        </p:sp>
      </p:grpSp>
      <p:sp>
        <p:nvSpPr>
          <p:cNvPr id="11" name="TextBox 11"/>
          <p:cNvSpPr txBox="1"/>
          <p:nvPr/>
        </p:nvSpPr>
        <p:spPr>
          <a:xfrm>
            <a:off x="947886" y="6316712"/>
            <a:ext cx="2962126" cy="379660"/>
          </a:xfrm>
          <a:prstGeom prst="rect">
            <a:avLst/>
          </a:prstGeom>
        </p:spPr>
        <p:txBody>
          <a:bodyPr lIns="0" tIns="0" rIns="0" bIns="0" rtlCol="0" anchor="t">
            <a:spAutoFit/>
          </a:bodyPr>
          <a:lstStyle/>
          <a:p>
            <a:pPr algn="l">
              <a:lnSpc>
                <a:spcPts val="2875"/>
              </a:lnSpc>
            </a:pPr>
            <a:r>
              <a:rPr lang="en-US" sz="2312" b="1">
                <a:solidFill>
                  <a:srgbClr val="272525"/>
                </a:solidFill>
                <a:latin typeface="Barlow Bold"/>
                <a:ea typeface="Barlow Bold"/>
                <a:cs typeface="Barlow Bold"/>
                <a:sym typeface="Barlow Bold"/>
              </a:rPr>
              <a:t>Find the Threat</a:t>
            </a:r>
          </a:p>
        </p:txBody>
      </p:sp>
      <p:sp>
        <p:nvSpPr>
          <p:cNvPr id="12" name="TextBox 12"/>
          <p:cNvSpPr txBox="1"/>
          <p:nvPr/>
        </p:nvSpPr>
        <p:spPr>
          <a:xfrm>
            <a:off x="947886" y="6755160"/>
            <a:ext cx="3887092" cy="1516856"/>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Learn to spot signs of phishing emails, fake websites, or social engineering attempts using the tips discussed.</a:t>
            </a:r>
          </a:p>
        </p:txBody>
      </p:sp>
      <p:grpSp>
        <p:nvGrpSpPr>
          <p:cNvPr id="13" name="Group 13"/>
          <p:cNvGrpSpPr>
            <a:grpSpLocks noChangeAspect="1"/>
          </p:cNvGrpSpPr>
          <p:nvPr/>
        </p:nvGrpSpPr>
        <p:grpSpPr>
          <a:xfrm>
            <a:off x="5116265" y="3819079"/>
            <a:ext cx="3692724" cy="2282130"/>
            <a:chOff x="0" y="0"/>
            <a:chExt cx="4923632" cy="3042840"/>
          </a:xfrm>
        </p:grpSpPr>
        <p:sp>
          <p:nvSpPr>
            <p:cNvPr id="14" name="Freeform 14" descr="preencoded.png"/>
            <p:cNvSpPr/>
            <p:nvPr/>
          </p:nvSpPr>
          <p:spPr>
            <a:xfrm>
              <a:off x="0" y="0"/>
              <a:ext cx="4923663" cy="3042793"/>
            </a:xfrm>
            <a:custGeom>
              <a:avLst/>
              <a:gdLst/>
              <a:ahLst/>
              <a:cxnLst/>
              <a:rect l="l" t="t" r="r" b="b"/>
              <a:pathLst>
                <a:path w="4923663" h="3042793">
                  <a:moveTo>
                    <a:pt x="0" y="0"/>
                  </a:moveTo>
                  <a:lnTo>
                    <a:pt x="4923663" y="0"/>
                  </a:lnTo>
                  <a:lnTo>
                    <a:pt x="4923663" y="3042793"/>
                  </a:lnTo>
                  <a:lnTo>
                    <a:pt x="0" y="3042793"/>
                  </a:lnTo>
                  <a:lnTo>
                    <a:pt x="0" y="0"/>
                  </a:lnTo>
                  <a:close/>
                </a:path>
              </a:pathLst>
            </a:custGeom>
            <a:blipFill>
              <a:blip r:embed="rId5"/>
              <a:stretch>
                <a:fillRect t="-44" b="-46"/>
              </a:stretch>
            </a:blipFill>
          </p:spPr>
        </p:sp>
      </p:grpSp>
      <p:sp>
        <p:nvSpPr>
          <p:cNvPr id="15" name="TextBox 15"/>
          <p:cNvSpPr txBox="1"/>
          <p:nvPr/>
        </p:nvSpPr>
        <p:spPr>
          <a:xfrm>
            <a:off x="5116265" y="6316712"/>
            <a:ext cx="2962126" cy="379660"/>
          </a:xfrm>
          <a:prstGeom prst="rect">
            <a:avLst/>
          </a:prstGeom>
        </p:spPr>
        <p:txBody>
          <a:bodyPr lIns="0" tIns="0" rIns="0" bIns="0" rtlCol="0" anchor="t">
            <a:spAutoFit/>
          </a:bodyPr>
          <a:lstStyle/>
          <a:p>
            <a:pPr algn="l">
              <a:lnSpc>
                <a:spcPts val="2875"/>
              </a:lnSpc>
            </a:pPr>
            <a:r>
              <a:rPr lang="en-US" sz="2312" b="1">
                <a:solidFill>
                  <a:srgbClr val="272525"/>
                </a:solidFill>
                <a:latin typeface="Barlow Bold"/>
                <a:ea typeface="Barlow Bold"/>
                <a:cs typeface="Barlow Bold"/>
                <a:sym typeface="Barlow Bold"/>
              </a:rPr>
              <a:t>Don't Interact</a:t>
            </a:r>
          </a:p>
        </p:txBody>
      </p:sp>
      <p:sp>
        <p:nvSpPr>
          <p:cNvPr id="16" name="TextBox 16"/>
          <p:cNvSpPr txBox="1"/>
          <p:nvPr/>
        </p:nvSpPr>
        <p:spPr>
          <a:xfrm>
            <a:off x="5116265" y="6755160"/>
            <a:ext cx="3887092" cy="1877020"/>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Do not click links, open attachments, or reply to suspicious messages. Never enter passwords on questionable websites.</a:t>
            </a:r>
          </a:p>
        </p:txBody>
      </p:sp>
      <p:grpSp>
        <p:nvGrpSpPr>
          <p:cNvPr id="17" name="Group 17"/>
          <p:cNvGrpSpPr>
            <a:grpSpLocks noChangeAspect="1"/>
          </p:cNvGrpSpPr>
          <p:nvPr/>
        </p:nvGrpSpPr>
        <p:grpSpPr>
          <a:xfrm>
            <a:off x="9284642" y="3819079"/>
            <a:ext cx="3692724" cy="2282130"/>
            <a:chOff x="0" y="0"/>
            <a:chExt cx="4923632" cy="3042840"/>
          </a:xfrm>
        </p:grpSpPr>
        <p:sp>
          <p:nvSpPr>
            <p:cNvPr id="18" name="Freeform 18" descr="preencoded.png"/>
            <p:cNvSpPr/>
            <p:nvPr/>
          </p:nvSpPr>
          <p:spPr>
            <a:xfrm>
              <a:off x="0" y="0"/>
              <a:ext cx="4923663" cy="3042793"/>
            </a:xfrm>
            <a:custGeom>
              <a:avLst/>
              <a:gdLst/>
              <a:ahLst/>
              <a:cxnLst/>
              <a:rect l="l" t="t" r="r" b="b"/>
              <a:pathLst>
                <a:path w="4923663" h="3042793">
                  <a:moveTo>
                    <a:pt x="0" y="0"/>
                  </a:moveTo>
                  <a:lnTo>
                    <a:pt x="4923663" y="0"/>
                  </a:lnTo>
                  <a:lnTo>
                    <a:pt x="4923663" y="3042793"/>
                  </a:lnTo>
                  <a:lnTo>
                    <a:pt x="0" y="3042793"/>
                  </a:lnTo>
                  <a:lnTo>
                    <a:pt x="0" y="0"/>
                  </a:lnTo>
                  <a:close/>
                </a:path>
              </a:pathLst>
            </a:custGeom>
            <a:blipFill>
              <a:blip r:embed="rId6"/>
              <a:stretch>
                <a:fillRect t="-44" b="-46"/>
              </a:stretch>
            </a:blipFill>
          </p:spPr>
        </p:sp>
      </p:grpSp>
      <p:sp>
        <p:nvSpPr>
          <p:cNvPr id="19" name="TextBox 19"/>
          <p:cNvSpPr txBox="1"/>
          <p:nvPr/>
        </p:nvSpPr>
        <p:spPr>
          <a:xfrm>
            <a:off x="9284642" y="6316712"/>
            <a:ext cx="2962126" cy="379660"/>
          </a:xfrm>
          <a:prstGeom prst="rect">
            <a:avLst/>
          </a:prstGeom>
        </p:spPr>
        <p:txBody>
          <a:bodyPr lIns="0" tIns="0" rIns="0" bIns="0" rtlCol="0" anchor="t">
            <a:spAutoFit/>
          </a:bodyPr>
          <a:lstStyle/>
          <a:p>
            <a:pPr algn="l">
              <a:lnSpc>
                <a:spcPts val="2875"/>
              </a:lnSpc>
            </a:pPr>
            <a:r>
              <a:rPr lang="en-US" sz="2312" b="1">
                <a:solidFill>
                  <a:srgbClr val="272525"/>
                </a:solidFill>
                <a:latin typeface="Barlow Bold"/>
                <a:ea typeface="Barlow Bold"/>
                <a:cs typeface="Barlow Bold"/>
                <a:sym typeface="Barlow Bold"/>
              </a:rPr>
              <a:t>Tell IT Right Away</a:t>
            </a:r>
          </a:p>
        </p:txBody>
      </p:sp>
      <p:sp>
        <p:nvSpPr>
          <p:cNvPr id="20" name="TextBox 20"/>
          <p:cNvSpPr txBox="1"/>
          <p:nvPr/>
        </p:nvSpPr>
        <p:spPr>
          <a:xfrm>
            <a:off x="9284642" y="6755160"/>
            <a:ext cx="3887092" cy="1877020"/>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Send suspicious emails as attachments to: </a:t>
            </a:r>
            <a:r>
              <a:rPr lang="en-US" sz="1750" b="1">
                <a:solidFill>
                  <a:srgbClr val="272525"/>
                </a:solidFill>
                <a:latin typeface="Montserrat Bold"/>
                <a:ea typeface="Montserrat Bold"/>
                <a:cs typeface="Montserrat Bold"/>
                <a:sym typeface="Montserrat Bold"/>
              </a:rPr>
              <a:t>security@yourorg.com</a:t>
            </a:r>
            <a:r>
              <a:rPr lang="en-US" sz="1750">
                <a:solidFill>
                  <a:srgbClr val="272525"/>
                </a:solidFill>
                <a:latin typeface="Montserrat"/>
                <a:ea typeface="Montserrat"/>
                <a:cs typeface="Montserrat"/>
                <a:sym typeface="Montserrat"/>
              </a:rPr>
              <a:t>. For calls or texts, record details and contact IT directly.</a:t>
            </a:r>
          </a:p>
        </p:txBody>
      </p:sp>
      <p:grpSp>
        <p:nvGrpSpPr>
          <p:cNvPr id="21" name="Group 21"/>
          <p:cNvGrpSpPr>
            <a:grpSpLocks noChangeAspect="1"/>
          </p:cNvGrpSpPr>
          <p:nvPr/>
        </p:nvGrpSpPr>
        <p:grpSpPr>
          <a:xfrm>
            <a:off x="13453021" y="3819079"/>
            <a:ext cx="3692724" cy="2282130"/>
            <a:chOff x="0" y="0"/>
            <a:chExt cx="4923632" cy="3042840"/>
          </a:xfrm>
        </p:grpSpPr>
        <p:sp>
          <p:nvSpPr>
            <p:cNvPr id="22" name="Freeform 22" descr="preencoded.png"/>
            <p:cNvSpPr/>
            <p:nvPr/>
          </p:nvSpPr>
          <p:spPr>
            <a:xfrm>
              <a:off x="0" y="0"/>
              <a:ext cx="4923663" cy="3042793"/>
            </a:xfrm>
            <a:custGeom>
              <a:avLst/>
              <a:gdLst/>
              <a:ahLst/>
              <a:cxnLst/>
              <a:rect l="l" t="t" r="r" b="b"/>
              <a:pathLst>
                <a:path w="4923663" h="3042793">
                  <a:moveTo>
                    <a:pt x="0" y="0"/>
                  </a:moveTo>
                  <a:lnTo>
                    <a:pt x="4923663" y="0"/>
                  </a:lnTo>
                  <a:lnTo>
                    <a:pt x="4923663" y="3042793"/>
                  </a:lnTo>
                  <a:lnTo>
                    <a:pt x="0" y="3042793"/>
                  </a:lnTo>
                  <a:lnTo>
                    <a:pt x="0" y="0"/>
                  </a:lnTo>
                  <a:close/>
                </a:path>
              </a:pathLst>
            </a:custGeom>
            <a:blipFill>
              <a:blip r:embed="rId7"/>
              <a:stretch>
                <a:fillRect t="-44" b="-46"/>
              </a:stretch>
            </a:blipFill>
          </p:spPr>
        </p:sp>
      </p:grpSp>
      <p:sp>
        <p:nvSpPr>
          <p:cNvPr id="23" name="TextBox 23"/>
          <p:cNvSpPr txBox="1"/>
          <p:nvPr/>
        </p:nvSpPr>
        <p:spPr>
          <a:xfrm>
            <a:off x="13453021" y="6316712"/>
            <a:ext cx="2962126" cy="379660"/>
          </a:xfrm>
          <a:prstGeom prst="rect">
            <a:avLst/>
          </a:prstGeom>
        </p:spPr>
        <p:txBody>
          <a:bodyPr lIns="0" tIns="0" rIns="0" bIns="0" rtlCol="0" anchor="t">
            <a:spAutoFit/>
          </a:bodyPr>
          <a:lstStyle/>
          <a:p>
            <a:pPr algn="l">
              <a:lnSpc>
                <a:spcPts val="2875"/>
              </a:lnSpc>
            </a:pPr>
            <a:r>
              <a:rPr lang="en-US" sz="2312" b="1">
                <a:solidFill>
                  <a:srgbClr val="272525"/>
                </a:solidFill>
                <a:latin typeface="Barlow Bold"/>
                <a:ea typeface="Barlow Bold"/>
                <a:cs typeface="Barlow Bold"/>
                <a:sym typeface="Barlow Bold"/>
              </a:rPr>
              <a:t>Follow IT's Advice</a:t>
            </a:r>
          </a:p>
        </p:txBody>
      </p:sp>
      <p:sp>
        <p:nvSpPr>
          <p:cNvPr id="24" name="TextBox 24"/>
          <p:cNvSpPr txBox="1"/>
          <p:nvPr/>
        </p:nvSpPr>
        <p:spPr>
          <a:xfrm>
            <a:off x="13453021" y="6755160"/>
            <a:ext cx="3887092" cy="1877020"/>
          </a:xfrm>
          <a:prstGeom prst="rect">
            <a:avLst/>
          </a:prstGeom>
        </p:spPr>
        <p:txBody>
          <a:bodyPr lIns="0" tIns="0" rIns="0" bIns="0" rtlCol="0" anchor="t">
            <a:spAutoFit/>
          </a:bodyPr>
          <a:lstStyle/>
          <a:p>
            <a:pPr algn="l">
              <a:lnSpc>
                <a:spcPts val="2812"/>
              </a:lnSpc>
            </a:pPr>
            <a:r>
              <a:rPr lang="en-US" sz="1750">
                <a:solidFill>
                  <a:srgbClr val="272525"/>
                </a:solidFill>
                <a:latin typeface="Montserrat"/>
                <a:ea typeface="Montserrat"/>
                <a:cs typeface="Montserrat"/>
                <a:sym typeface="Montserrat"/>
              </a:rPr>
              <a:t>Our IT security team will investigate your report and provide next steps, if needed. Collaboration reduces potential risks.</a:t>
            </a:r>
          </a:p>
        </p:txBody>
      </p:sp>
      <p:sp>
        <p:nvSpPr>
          <p:cNvPr id="25" name="TextBox 25"/>
          <p:cNvSpPr txBox="1"/>
          <p:nvPr/>
        </p:nvSpPr>
        <p:spPr>
          <a:xfrm>
            <a:off x="947886" y="8809136"/>
            <a:ext cx="16392228" cy="796529"/>
          </a:xfrm>
          <a:prstGeom prst="rect">
            <a:avLst/>
          </a:prstGeom>
        </p:spPr>
        <p:txBody>
          <a:bodyPr lIns="0" tIns="0" rIns="0" bIns="0" rtlCol="0" anchor="t">
            <a:spAutoFit/>
          </a:bodyPr>
          <a:lstStyle/>
          <a:p>
            <a:pPr algn="l">
              <a:lnSpc>
                <a:spcPts val="2812"/>
              </a:lnSpc>
            </a:pPr>
            <a:r>
              <a:rPr lang="en-US" sz="1750" b="1">
                <a:solidFill>
                  <a:srgbClr val="272525"/>
                </a:solidFill>
                <a:latin typeface="Montserrat Bold"/>
                <a:ea typeface="Montserrat Bold"/>
                <a:cs typeface="Montserrat Bold"/>
                <a:sym typeface="Montserrat Bold"/>
              </a:rPr>
              <a:t>Help Build a "Think Before You Click" Habit:</a:t>
            </a:r>
            <a:r>
              <a:rPr lang="en-US" sz="1750">
                <a:solidFill>
                  <a:srgbClr val="272525"/>
                </a:solidFill>
                <a:latin typeface="Montserrat"/>
                <a:ea typeface="Montserrat"/>
                <a:cs typeface="Montserrat"/>
                <a:sym typeface="Montserrat"/>
              </a:rPr>
              <a:t> Share what you know with coworkers. Sharing information helps us build a stronger defense against cyberattacks.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EEFF5"/>
            </a:solidFill>
          </p:spPr>
        </p:sp>
      </p:grpSp>
      <p:sp>
        <p:nvSpPr>
          <p:cNvPr id="6" name="TextBox 6"/>
          <p:cNvSpPr txBox="1"/>
          <p:nvPr/>
        </p:nvSpPr>
        <p:spPr>
          <a:xfrm>
            <a:off x="947886" y="1051322"/>
            <a:ext cx="5506321" cy="500062"/>
          </a:xfrm>
          <a:prstGeom prst="rect">
            <a:avLst/>
          </a:prstGeom>
        </p:spPr>
        <p:txBody>
          <a:bodyPr lIns="0" tIns="0" rIns="0" bIns="0" rtlCol="0" anchor="t">
            <a:spAutoFit/>
          </a:bodyPr>
          <a:lstStyle/>
          <a:p>
            <a:pPr algn="l">
              <a:lnSpc>
                <a:spcPts val="3937"/>
              </a:lnSpc>
            </a:pPr>
            <a:r>
              <a:rPr lang="en-US" sz="3187" b="1">
                <a:solidFill>
                  <a:srgbClr val="7068F4"/>
                </a:solidFill>
                <a:latin typeface="Barlow Bold"/>
                <a:ea typeface="Barlow Bold"/>
                <a:cs typeface="Barlow Bold"/>
                <a:sym typeface="Barlow Bold"/>
              </a:rPr>
              <a:t>Conclusion &amp; Resources</a:t>
            </a:r>
          </a:p>
        </p:txBody>
      </p:sp>
      <p:sp>
        <p:nvSpPr>
          <p:cNvPr id="7" name="TextBox 7"/>
          <p:cNvSpPr txBox="1"/>
          <p:nvPr/>
        </p:nvSpPr>
        <p:spPr>
          <a:xfrm>
            <a:off x="947886" y="1827907"/>
            <a:ext cx="16392228" cy="55006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We've covered essential aspects of phishing awareness, from recognizing deceptive tactics to implementing best practices for prevention. Your ability to identify and respond to these evolving threats is a vital asset in safeguarding not only your personal information but also the collective integrity of our organizational data. Understanding the nuances of these attacks empowers us all to be the first line of defense.</a:t>
            </a:r>
          </a:p>
        </p:txBody>
      </p:sp>
      <p:sp>
        <p:nvSpPr>
          <p:cNvPr id="8" name="TextBox 8"/>
          <p:cNvSpPr txBox="1"/>
          <p:nvPr/>
        </p:nvSpPr>
        <p:spPr>
          <a:xfrm>
            <a:off x="947886" y="2494061"/>
            <a:ext cx="16392228" cy="55006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Cybersecurity is an ongoing learning process that requires continuous adaptation. Stay curious about new threats, stay updated on the latest security measures, and consistently apply the principles discussed today. By fostering a proactive approach and sharing knowledge, you contribute significantly to building a safer, more resilient, and more secure digital environment for everyone in our community.</a:t>
            </a:r>
          </a:p>
        </p:txBody>
      </p:sp>
      <p:sp>
        <p:nvSpPr>
          <p:cNvPr id="9" name="TextBox 9"/>
          <p:cNvSpPr txBox="1"/>
          <p:nvPr/>
        </p:nvSpPr>
        <p:spPr>
          <a:xfrm>
            <a:off x="947886" y="3256061"/>
            <a:ext cx="2432000" cy="322957"/>
          </a:xfrm>
          <a:prstGeom prst="rect">
            <a:avLst/>
          </a:prstGeom>
        </p:spPr>
        <p:txBody>
          <a:bodyPr lIns="0" tIns="0" rIns="0" bIns="0" rtlCol="0" anchor="t">
            <a:spAutoFit/>
          </a:bodyPr>
          <a:lstStyle/>
          <a:p>
            <a:pPr algn="l">
              <a:lnSpc>
                <a:spcPts val="2375"/>
              </a:lnSpc>
            </a:pPr>
            <a:r>
              <a:rPr lang="en-US" sz="1874" b="1">
                <a:solidFill>
                  <a:srgbClr val="7068F4"/>
                </a:solidFill>
                <a:latin typeface="Barlow Bold"/>
                <a:ea typeface="Barlow Bold"/>
                <a:cs typeface="Barlow Bold"/>
                <a:sym typeface="Barlow Bold"/>
              </a:rPr>
              <a:t>Key Takeaways</a:t>
            </a:r>
          </a:p>
        </p:txBody>
      </p:sp>
      <p:grpSp>
        <p:nvGrpSpPr>
          <p:cNvPr id="10" name="Group 10"/>
          <p:cNvGrpSpPr>
            <a:grpSpLocks noChangeAspect="1"/>
          </p:cNvGrpSpPr>
          <p:nvPr/>
        </p:nvGrpSpPr>
        <p:grpSpPr>
          <a:xfrm>
            <a:off x="947886" y="3810000"/>
            <a:ext cx="2569815" cy="1588145"/>
            <a:chOff x="0" y="0"/>
            <a:chExt cx="3426420" cy="2117527"/>
          </a:xfrm>
        </p:grpSpPr>
        <p:sp>
          <p:nvSpPr>
            <p:cNvPr id="11" name="Freeform 11" descr="preencoded.png"/>
            <p:cNvSpPr/>
            <p:nvPr/>
          </p:nvSpPr>
          <p:spPr>
            <a:xfrm>
              <a:off x="0" y="0"/>
              <a:ext cx="3426460" cy="2117471"/>
            </a:xfrm>
            <a:custGeom>
              <a:avLst/>
              <a:gdLst/>
              <a:ahLst/>
              <a:cxnLst/>
              <a:rect l="l" t="t" r="r" b="b"/>
              <a:pathLst>
                <a:path w="3426460" h="2117471">
                  <a:moveTo>
                    <a:pt x="0" y="0"/>
                  </a:moveTo>
                  <a:lnTo>
                    <a:pt x="3426460" y="0"/>
                  </a:lnTo>
                  <a:lnTo>
                    <a:pt x="3426460" y="2117471"/>
                  </a:lnTo>
                  <a:lnTo>
                    <a:pt x="0" y="2117471"/>
                  </a:lnTo>
                  <a:lnTo>
                    <a:pt x="0" y="0"/>
                  </a:lnTo>
                  <a:close/>
                </a:path>
              </a:pathLst>
            </a:custGeom>
            <a:blipFill>
              <a:blip r:embed="rId4"/>
              <a:stretch>
                <a:fillRect t="-41" r="1" b="-44"/>
              </a:stretch>
            </a:blipFill>
          </p:spPr>
        </p:sp>
      </p:grpSp>
      <p:sp>
        <p:nvSpPr>
          <p:cNvPr id="12" name="TextBox 12"/>
          <p:cNvSpPr txBox="1"/>
          <p:nvPr/>
        </p:nvSpPr>
        <p:spPr>
          <a:xfrm>
            <a:off x="947886" y="5542509"/>
            <a:ext cx="2026741"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Be Vigilant</a:t>
            </a:r>
          </a:p>
        </p:txBody>
      </p:sp>
      <p:sp>
        <p:nvSpPr>
          <p:cNvPr id="13" name="TextBox 13"/>
          <p:cNvSpPr txBox="1"/>
          <p:nvPr/>
        </p:nvSpPr>
        <p:spPr>
          <a:xfrm>
            <a:off x="947886" y="5840462"/>
            <a:ext cx="3953619" cy="79652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Always verify sender identity, scrutinize URLs, and check messages for inconsistencies or unusual requests. Your careful attention is crucial.</a:t>
            </a:r>
          </a:p>
        </p:txBody>
      </p:sp>
      <p:grpSp>
        <p:nvGrpSpPr>
          <p:cNvPr id="14" name="Group 14"/>
          <p:cNvGrpSpPr>
            <a:grpSpLocks noChangeAspect="1"/>
          </p:cNvGrpSpPr>
          <p:nvPr/>
        </p:nvGrpSpPr>
        <p:grpSpPr>
          <a:xfrm>
            <a:off x="5093940" y="3810000"/>
            <a:ext cx="2569815" cy="1588145"/>
            <a:chOff x="0" y="0"/>
            <a:chExt cx="3426420" cy="2117527"/>
          </a:xfrm>
        </p:grpSpPr>
        <p:sp>
          <p:nvSpPr>
            <p:cNvPr id="15" name="Freeform 15" descr="preencoded.png"/>
            <p:cNvSpPr/>
            <p:nvPr/>
          </p:nvSpPr>
          <p:spPr>
            <a:xfrm>
              <a:off x="0" y="0"/>
              <a:ext cx="3426460" cy="2117471"/>
            </a:xfrm>
            <a:custGeom>
              <a:avLst/>
              <a:gdLst/>
              <a:ahLst/>
              <a:cxnLst/>
              <a:rect l="l" t="t" r="r" b="b"/>
              <a:pathLst>
                <a:path w="3426460" h="2117471">
                  <a:moveTo>
                    <a:pt x="0" y="0"/>
                  </a:moveTo>
                  <a:lnTo>
                    <a:pt x="3426460" y="0"/>
                  </a:lnTo>
                  <a:lnTo>
                    <a:pt x="3426460" y="2117471"/>
                  </a:lnTo>
                  <a:lnTo>
                    <a:pt x="0" y="2117471"/>
                  </a:lnTo>
                  <a:lnTo>
                    <a:pt x="0" y="0"/>
                  </a:lnTo>
                  <a:close/>
                </a:path>
              </a:pathLst>
            </a:custGeom>
            <a:blipFill>
              <a:blip r:embed="rId5"/>
              <a:stretch>
                <a:fillRect t="-41" r="1" b="-44"/>
              </a:stretch>
            </a:blipFill>
          </p:spPr>
        </p:sp>
      </p:grpSp>
      <p:sp>
        <p:nvSpPr>
          <p:cNvPr id="16" name="TextBox 16"/>
          <p:cNvSpPr txBox="1"/>
          <p:nvPr/>
        </p:nvSpPr>
        <p:spPr>
          <a:xfrm>
            <a:off x="5093940" y="5542509"/>
            <a:ext cx="2026741"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Practice Caution</a:t>
            </a:r>
          </a:p>
        </p:txBody>
      </p:sp>
      <p:sp>
        <p:nvSpPr>
          <p:cNvPr id="17" name="TextBox 17"/>
          <p:cNvSpPr txBox="1"/>
          <p:nvPr/>
        </p:nvSpPr>
        <p:spPr>
          <a:xfrm>
            <a:off x="5093940" y="5840462"/>
            <a:ext cx="3953767" cy="1042988"/>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Never click suspicious links, open unexpected attachments, or provide personal information without independent verification. When in doubt, assume it's malicious.</a:t>
            </a:r>
          </a:p>
        </p:txBody>
      </p:sp>
      <p:grpSp>
        <p:nvGrpSpPr>
          <p:cNvPr id="18" name="Group 18"/>
          <p:cNvGrpSpPr>
            <a:grpSpLocks noChangeAspect="1"/>
          </p:cNvGrpSpPr>
          <p:nvPr/>
        </p:nvGrpSpPr>
        <p:grpSpPr>
          <a:xfrm>
            <a:off x="9240142" y="3810000"/>
            <a:ext cx="2569815" cy="1588145"/>
            <a:chOff x="0" y="0"/>
            <a:chExt cx="3426420" cy="2117527"/>
          </a:xfrm>
        </p:grpSpPr>
        <p:sp>
          <p:nvSpPr>
            <p:cNvPr id="19" name="Freeform 19" descr="preencoded.png"/>
            <p:cNvSpPr/>
            <p:nvPr/>
          </p:nvSpPr>
          <p:spPr>
            <a:xfrm>
              <a:off x="0" y="0"/>
              <a:ext cx="3426460" cy="2117471"/>
            </a:xfrm>
            <a:custGeom>
              <a:avLst/>
              <a:gdLst/>
              <a:ahLst/>
              <a:cxnLst/>
              <a:rect l="l" t="t" r="r" b="b"/>
              <a:pathLst>
                <a:path w="3426460" h="2117471">
                  <a:moveTo>
                    <a:pt x="0" y="0"/>
                  </a:moveTo>
                  <a:lnTo>
                    <a:pt x="3426460" y="0"/>
                  </a:lnTo>
                  <a:lnTo>
                    <a:pt x="3426460" y="2117471"/>
                  </a:lnTo>
                  <a:lnTo>
                    <a:pt x="0" y="2117471"/>
                  </a:lnTo>
                  <a:lnTo>
                    <a:pt x="0" y="0"/>
                  </a:lnTo>
                  <a:close/>
                </a:path>
              </a:pathLst>
            </a:custGeom>
            <a:blipFill>
              <a:blip r:embed="rId6"/>
              <a:stretch>
                <a:fillRect t="-41" r="1" b="-44"/>
              </a:stretch>
            </a:blipFill>
          </p:spPr>
        </p:sp>
      </p:grpSp>
      <p:sp>
        <p:nvSpPr>
          <p:cNvPr id="20" name="TextBox 20"/>
          <p:cNvSpPr txBox="1"/>
          <p:nvPr/>
        </p:nvSpPr>
        <p:spPr>
          <a:xfrm>
            <a:off x="9240142" y="5542509"/>
            <a:ext cx="2026741"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Use Strong Defenses</a:t>
            </a:r>
          </a:p>
        </p:txBody>
      </p:sp>
      <p:sp>
        <p:nvSpPr>
          <p:cNvPr id="21" name="TextBox 21"/>
          <p:cNvSpPr txBox="1"/>
          <p:nvPr/>
        </p:nvSpPr>
        <p:spPr>
          <a:xfrm>
            <a:off x="9240142" y="5840462"/>
            <a:ext cx="3953767" cy="796529"/>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Enable multi-factor authentication (MFA) on all accounts. Ensure all software, operating systems, and security applications are consistently updated.</a:t>
            </a:r>
          </a:p>
        </p:txBody>
      </p:sp>
      <p:grpSp>
        <p:nvGrpSpPr>
          <p:cNvPr id="22" name="Group 22"/>
          <p:cNvGrpSpPr>
            <a:grpSpLocks noChangeAspect="1"/>
          </p:cNvGrpSpPr>
          <p:nvPr/>
        </p:nvGrpSpPr>
        <p:grpSpPr>
          <a:xfrm>
            <a:off x="13386346" y="3810000"/>
            <a:ext cx="2569815" cy="1588145"/>
            <a:chOff x="0" y="0"/>
            <a:chExt cx="3426420" cy="2117527"/>
          </a:xfrm>
        </p:grpSpPr>
        <p:sp>
          <p:nvSpPr>
            <p:cNvPr id="23" name="Freeform 23" descr="preencoded.png"/>
            <p:cNvSpPr/>
            <p:nvPr/>
          </p:nvSpPr>
          <p:spPr>
            <a:xfrm>
              <a:off x="0" y="0"/>
              <a:ext cx="3426460" cy="2117471"/>
            </a:xfrm>
            <a:custGeom>
              <a:avLst/>
              <a:gdLst/>
              <a:ahLst/>
              <a:cxnLst/>
              <a:rect l="l" t="t" r="r" b="b"/>
              <a:pathLst>
                <a:path w="3426460" h="2117471">
                  <a:moveTo>
                    <a:pt x="0" y="0"/>
                  </a:moveTo>
                  <a:lnTo>
                    <a:pt x="3426460" y="0"/>
                  </a:lnTo>
                  <a:lnTo>
                    <a:pt x="3426460" y="2117471"/>
                  </a:lnTo>
                  <a:lnTo>
                    <a:pt x="0" y="2117471"/>
                  </a:lnTo>
                  <a:lnTo>
                    <a:pt x="0" y="0"/>
                  </a:lnTo>
                  <a:close/>
                </a:path>
              </a:pathLst>
            </a:custGeom>
            <a:blipFill>
              <a:blip r:embed="rId7"/>
              <a:stretch>
                <a:fillRect t="-41" r="1" b="-44"/>
              </a:stretch>
            </a:blipFill>
          </p:spPr>
        </p:sp>
      </p:grpSp>
      <p:sp>
        <p:nvSpPr>
          <p:cNvPr id="24" name="TextBox 24"/>
          <p:cNvSpPr txBox="1"/>
          <p:nvPr/>
        </p:nvSpPr>
        <p:spPr>
          <a:xfrm>
            <a:off x="13386346" y="5542509"/>
            <a:ext cx="2026741" cy="262830"/>
          </a:xfrm>
          <a:prstGeom prst="rect">
            <a:avLst/>
          </a:prstGeom>
        </p:spPr>
        <p:txBody>
          <a:bodyPr lIns="0" tIns="0" rIns="0" bIns="0" rtlCol="0" anchor="t">
            <a:spAutoFit/>
          </a:bodyPr>
          <a:lstStyle/>
          <a:p>
            <a:pPr algn="l">
              <a:lnSpc>
                <a:spcPts val="1937"/>
              </a:lnSpc>
            </a:pPr>
            <a:r>
              <a:rPr lang="en-US" sz="1562" b="1">
                <a:solidFill>
                  <a:srgbClr val="272525"/>
                </a:solidFill>
                <a:latin typeface="Barlow Bold"/>
                <a:ea typeface="Barlow Bold"/>
                <a:cs typeface="Barlow Bold"/>
                <a:sym typeface="Barlow Bold"/>
              </a:rPr>
              <a:t>Report All Suspicions</a:t>
            </a:r>
          </a:p>
        </p:txBody>
      </p:sp>
      <p:sp>
        <p:nvSpPr>
          <p:cNvPr id="25" name="TextBox 25"/>
          <p:cNvSpPr txBox="1"/>
          <p:nvPr/>
        </p:nvSpPr>
        <p:spPr>
          <a:xfrm>
            <a:off x="13386346" y="5840462"/>
            <a:ext cx="3953767" cy="1042988"/>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Immediately report any perceived phishing attempts, suspicious emails, or security concerns to our IT security team. Prompt reporting protects the entire organization.</a:t>
            </a:r>
          </a:p>
        </p:txBody>
      </p:sp>
      <p:sp>
        <p:nvSpPr>
          <p:cNvPr id="26" name="TextBox 26"/>
          <p:cNvSpPr txBox="1"/>
          <p:nvPr/>
        </p:nvSpPr>
        <p:spPr>
          <a:xfrm>
            <a:off x="947886" y="7095381"/>
            <a:ext cx="4634210" cy="322958"/>
          </a:xfrm>
          <a:prstGeom prst="rect">
            <a:avLst/>
          </a:prstGeom>
        </p:spPr>
        <p:txBody>
          <a:bodyPr lIns="0" tIns="0" rIns="0" bIns="0" rtlCol="0" anchor="t">
            <a:spAutoFit/>
          </a:bodyPr>
          <a:lstStyle/>
          <a:p>
            <a:pPr algn="l">
              <a:lnSpc>
                <a:spcPts val="2375"/>
              </a:lnSpc>
            </a:pPr>
            <a:r>
              <a:rPr lang="en-US" sz="1874" b="1">
                <a:solidFill>
                  <a:srgbClr val="7068F4"/>
                </a:solidFill>
                <a:latin typeface="Barlow Bold"/>
                <a:ea typeface="Barlow Bold"/>
                <a:cs typeface="Barlow Bold"/>
                <a:sym typeface="Barlow Bold"/>
              </a:rPr>
              <a:t>External Resources for Ongoing Awareness</a:t>
            </a:r>
          </a:p>
        </p:txBody>
      </p:sp>
      <p:sp>
        <p:nvSpPr>
          <p:cNvPr id="27" name="TextBox 27"/>
          <p:cNvSpPr txBox="1"/>
          <p:nvPr/>
        </p:nvSpPr>
        <p:spPr>
          <a:xfrm>
            <a:off x="947886" y="7592169"/>
            <a:ext cx="16392228" cy="303610"/>
          </a:xfrm>
          <a:prstGeom prst="rect">
            <a:avLst/>
          </a:prstGeom>
        </p:spPr>
        <p:txBody>
          <a:bodyPr lIns="0" tIns="0" rIns="0" bIns="0" rtlCol="0" anchor="t">
            <a:spAutoFit/>
          </a:bodyPr>
          <a:lstStyle/>
          <a:p>
            <a:pPr marL="179090" lvl="1" indent="-89545" algn="l">
              <a:lnSpc>
                <a:spcPts val="1937"/>
              </a:lnSpc>
              <a:buFont typeface="Arial"/>
              <a:buChar char="•"/>
            </a:pPr>
            <a:r>
              <a:rPr lang="en-US" sz="1187" u="sng">
                <a:solidFill>
                  <a:srgbClr val="7068F4"/>
                </a:solidFill>
                <a:latin typeface="Montserrat"/>
                <a:ea typeface="Montserrat"/>
                <a:cs typeface="Montserrat"/>
                <a:sym typeface="Montserrat"/>
                <a:hlinkClick r:id="rId8" tooltip="https://phishing.org"/>
              </a:rPr>
              <a:t>phishing.org</a:t>
            </a:r>
            <a:r>
              <a:rPr lang="en-US" sz="1187">
                <a:solidFill>
                  <a:srgbClr val="272525"/>
                </a:solidFill>
                <a:latin typeface="Montserrat"/>
                <a:ea typeface="Montserrat"/>
                <a:cs typeface="Montserrat"/>
                <a:sym typeface="Montserrat"/>
              </a:rPr>
              <a:t> - A comprehensive resource for understanding various types of phishing attacks and staying safe online. Offers definitions, examples, and prevention tips.</a:t>
            </a:r>
          </a:p>
        </p:txBody>
      </p:sp>
      <p:sp>
        <p:nvSpPr>
          <p:cNvPr id="28" name="TextBox 28"/>
          <p:cNvSpPr txBox="1"/>
          <p:nvPr/>
        </p:nvSpPr>
        <p:spPr>
          <a:xfrm>
            <a:off x="947886" y="7892504"/>
            <a:ext cx="16392228" cy="303610"/>
          </a:xfrm>
          <a:prstGeom prst="rect">
            <a:avLst/>
          </a:prstGeom>
        </p:spPr>
        <p:txBody>
          <a:bodyPr lIns="0" tIns="0" rIns="0" bIns="0" rtlCol="0" anchor="t">
            <a:spAutoFit/>
          </a:bodyPr>
          <a:lstStyle/>
          <a:p>
            <a:pPr marL="179090" lvl="1" indent="-89545" algn="l">
              <a:lnSpc>
                <a:spcPts val="1937"/>
              </a:lnSpc>
              <a:buFont typeface="Arial"/>
              <a:buChar char="•"/>
            </a:pPr>
            <a:r>
              <a:rPr lang="en-US" sz="1187" u="sng">
                <a:solidFill>
                  <a:srgbClr val="7068F4"/>
                </a:solidFill>
                <a:latin typeface="Montserrat"/>
                <a:ea typeface="Montserrat"/>
                <a:cs typeface="Montserrat"/>
                <a:sym typeface="Montserrat"/>
                <a:hlinkClick r:id="rId9" tooltip="https://staysafeonline.org"/>
              </a:rPr>
              <a:t>staysafeonline.org</a:t>
            </a:r>
            <a:r>
              <a:rPr lang="en-US" sz="1187">
                <a:solidFill>
                  <a:srgbClr val="272525"/>
                </a:solidFill>
                <a:latin typeface="Montserrat"/>
                <a:ea typeface="Montserrat"/>
                <a:cs typeface="Montserrat"/>
                <a:sym typeface="Montserrat"/>
              </a:rPr>
              <a:t> - Provides practical tips and resources from the National Cyber Security Alliance to help individuals and businesses stay safe and secure online.</a:t>
            </a:r>
          </a:p>
        </p:txBody>
      </p:sp>
      <p:sp>
        <p:nvSpPr>
          <p:cNvPr id="29" name="TextBox 29"/>
          <p:cNvSpPr txBox="1"/>
          <p:nvPr/>
        </p:nvSpPr>
        <p:spPr>
          <a:xfrm>
            <a:off x="947886" y="8192840"/>
            <a:ext cx="16392228" cy="303610"/>
          </a:xfrm>
          <a:prstGeom prst="rect">
            <a:avLst/>
          </a:prstGeom>
        </p:spPr>
        <p:txBody>
          <a:bodyPr lIns="0" tIns="0" rIns="0" bIns="0" rtlCol="0" anchor="t">
            <a:spAutoFit/>
          </a:bodyPr>
          <a:lstStyle/>
          <a:p>
            <a:pPr marL="179090" lvl="1" indent="-89545" algn="l">
              <a:lnSpc>
                <a:spcPts val="1937"/>
              </a:lnSpc>
              <a:buFont typeface="Arial"/>
              <a:buChar char="•"/>
            </a:pPr>
            <a:r>
              <a:rPr lang="en-US" sz="1187" u="sng">
                <a:solidFill>
                  <a:srgbClr val="7068F4"/>
                </a:solidFill>
                <a:latin typeface="Montserrat"/>
                <a:ea typeface="Montserrat"/>
                <a:cs typeface="Montserrat"/>
                <a:sym typeface="Montserrat"/>
                <a:hlinkClick r:id="rId10" tooltip="https://www.cisa.gov/uscert"/>
              </a:rPr>
              <a:t>CISA.gov/US-CERT</a:t>
            </a:r>
            <a:r>
              <a:rPr lang="en-US" sz="1187">
                <a:solidFill>
                  <a:srgbClr val="272525"/>
                </a:solidFill>
                <a:latin typeface="Montserrat"/>
                <a:ea typeface="Montserrat"/>
                <a:cs typeface="Montserrat"/>
                <a:sym typeface="Montserrat"/>
              </a:rPr>
              <a:t> - The official website of the Cybersecurity and Infrastructure Security Agency, offering alerts, advisories, and tips on current cyber threats.</a:t>
            </a:r>
          </a:p>
        </p:txBody>
      </p:sp>
      <p:sp>
        <p:nvSpPr>
          <p:cNvPr id="30" name="TextBox 30"/>
          <p:cNvSpPr txBox="1"/>
          <p:nvPr/>
        </p:nvSpPr>
        <p:spPr>
          <a:xfrm>
            <a:off x="947886" y="8493175"/>
            <a:ext cx="16392228" cy="303610"/>
          </a:xfrm>
          <a:prstGeom prst="rect">
            <a:avLst/>
          </a:prstGeom>
        </p:spPr>
        <p:txBody>
          <a:bodyPr lIns="0" tIns="0" rIns="0" bIns="0" rtlCol="0" anchor="t">
            <a:spAutoFit/>
          </a:bodyPr>
          <a:lstStyle/>
          <a:p>
            <a:pPr marL="179090" lvl="1" indent="-89545" algn="l">
              <a:lnSpc>
                <a:spcPts val="1937"/>
              </a:lnSpc>
              <a:buFont typeface="Arial"/>
              <a:buChar char="•"/>
            </a:pPr>
            <a:r>
              <a:rPr lang="en-US" sz="1187" u="sng">
                <a:solidFill>
                  <a:srgbClr val="7068F4"/>
                </a:solidFill>
                <a:latin typeface="Montserrat"/>
                <a:ea typeface="Montserrat"/>
                <a:cs typeface="Montserrat"/>
                <a:sym typeface="Montserrat"/>
                <a:hlinkClick r:id="rId11" tooltip="https://www.fbi.gov/scams-and-safety/common-scams-and-crimes/internet-scams"/>
              </a:rPr>
              <a:t>FBI.gov Internet Scams</a:t>
            </a:r>
            <a:r>
              <a:rPr lang="en-US" sz="1187">
                <a:solidFill>
                  <a:srgbClr val="272525"/>
                </a:solidFill>
                <a:latin typeface="Montserrat"/>
                <a:ea typeface="Montserrat"/>
                <a:cs typeface="Montserrat"/>
                <a:sym typeface="Montserrat"/>
              </a:rPr>
              <a:t> - Information from the Federal Bureau of Investigation on common internet scams and how to report them.</a:t>
            </a:r>
          </a:p>
        </p:txBody>
      </p:sp>
      <p:sp>
        <p:nvSpPr>
          <p:cNvPr id="31" name="TextBox 31"/>
          <p:cNvSpPr txBox="1"/>
          <p:nvPr/>
        </p:nvSpPr>
        <p:spPr>
          <a:xfrm>
            <a:off x="947886" y="8912870"/>
            <a:ext cx="16392228" cy="303610"/>
          </a:xfrm>
          <a:prstGeom prst="rect">
            <a:avLst/>
          </a:prstGeom>
        </p:spPr>
        <p:txBody>
          <a:bodyPr lIns="0" tIns="0" rIns="0" bIns="0" rtlCol="0" anchor="t">
            <a:spAutoFit/>
          </a:bodyPr>
          <a:lstStyle/>
          <a:p>
            <a:pPr algn="l">
              <a:lnSpc>
                <a:spcPts val="1937"/>
              </a:lnSpc>
            </a:pPr>
            <a:r>
              <a:rPr lang="en-US" sz="1187">
                <a:solidFill>
                  <a:srgbClr val="272525"/>
                </a:solidFill>
                <a:latin typeface="Montserrat"/>
                <a:ea typeface="Montserrat"/>
                <a:cs typeface="Montserrat"/>
                <a:sym typeface="Montserrat"/>
              </a:rPr>
              <a:t>Remember, a strong cybersecurity posture is a shared responsibility. Your commitment to these practices directly contributes to a safer digital environment for all of us. Thank you for your continued diligence!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2506</Words>
  <Application>Microsoft Office PowerPoint</Application>
  <PresentationFormat>Custom</PresentationFormat>
  <Paragraphs>160</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Arial</vt:lpstr>
      <vt:lpstr>Montserrat</vt:lpstr>
      <vt:lpstr>Barlow Bold</vt:lpstr>
      <vt:lpstr>Montserrat Bold</vt:lpstr>
      <vt:lpstr>Barlow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Phishing Awareness Training.pptx</dc:title>
  <dc:creator>Devam Shah</dc:creator>
  <cp:lastModifiedBy>Captain Drs</cp:lastModifiedBy>
  <cp:revision>2</cp:revision>
  <dcterms:created xsi:type="dcterms:W3CDTF">2006-08-16T00:00:00Z</dcterms:created>
  <dcterms:modified xsi:type="dcterms:W3CDTF">2025-06-20T06:20:08Z</dcterms:modified>
  <dc:identifier>DAGq3rL12mM</dc:identifier>
</cp:coreProperties>
</file>

<file path=docProps/thumbnail.jpeg>
</file>